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7" r:id="rId2"/>
    <p:sldId id="350" r:id="rId3"/>
    <p:sldId id="351" r:id="rId4"/>
    <p:sldId id="466" r:id="rId5"/>
    <p:sldId id="613" r:id="rId6"/>
    <p:sldId id="614" r:id="rId7"/>
    <p:sldId id="615" r:id="rId8"/>
    <p:sldId id="617" r:id="rId9"/>
    <p:sldId id="618" r:id="rId10"/>
    <p:sldId id="612" r:id="rId11"/>
    <p:sldId id="610" r:id="rId12"/>
    <p:sldId id="601" r:id="rId13"/>
    <p:sldId id="602" r:id="rId14"/>
    <p:sldId id="467" r:id="rId15"/>
    <p:sldId id="600" r:id="rId16"/>
    <p:sldId id="585" r:id="rId17"/>
    <p:sldId id="611" r:id="rId18"/>
    <p:sldId id="595" r:id="rId19"/>
    <p:sldId id="594" r:id="rId20"/>
    <p:sldId id="596" r:id="rId21"/>
    <p:sldId id="598" r:id="rId22"/>
    <p:sldId id="471" r:id="rId23"/>
    <p:sldId id="472" r:id="rId24"/>
    <p:sldId id="587" r:id="rId25"/>
    <p:sldId id="609" r:id="rId26"/>
    <p:sldId id="588" r:id="rId27"/>
    <p:sldId id="552" r:id="rId28"/>
    <p:sldId id="608" r:id="rId29"/>
    <p:sldId id="604" r:id="rId30"/>
    <p:sldId id="605" r:id="rId31"/>
    <p:sldId id="606" r:id="rId32"/>
    <p:sldId id="470" r:id="rId33"/>
    <p:sldId id="591" r:id="rId34"/>
    <p:sldId id="593" r:id="rId35"/>
    <p:sldId id="592" r:id="rId36"/>
    <p:sldId id="358" r:id="rId37"/>
    <p:sldId id="619" r:id="rId38"/>
    <p:sldId id="620" r:id="rId39"/>
    <p:sldId id="621" r:id="rId4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60" autoAdjust="0"/>
    <p:restoredTop sz="75374" autoAdjust="0"/>
  </p:normalViewPr>
  <p:slideViewPr>
    <p:cSldViewPr snapToGrid="0">
      <p:cViewPr varScale="1">
        <p:scale>
          <a:sx n="95" d="100"/>
          <a:sy n="95" d="100"/>
        </p:scale>
        <p:origin x="19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140BCA-0E62-B046-8D0B-E75415B3953E}" type="doc">
      <dgm:prSet loTypeId="urn:microsoft.com/office/officeart/2005/8/layout/matrix2" loCatId="" qsTypeId="urn:microsoft.com/office/officeart/2005/8/quickstyle/simple1" qsCatId="simple" csTypeId="urn:microsoft.com/office/officeart/2005/8/colors/accent1_2" csCatId="accent1" phldr="1"/>
      <dgm:spPr/>
      <dgm:t>
        <a:bodyPr/>
        <a:lstStyle/>
        <a:p>
          <a:endParaRPr lang="en-GB"/>
        </a:p>
      </dgm:t>
    </dgm:pt>
    <dgm:pt modelId="{86A7E7A9-E6FC-B44B-A9C0-22E55D19EADE}">
      <dgm:prSet phldrT="[Text]"/>
      <dgm:spPr>
        <a:solidFill>
          <a:schemeClr val="accent4"/>
        </a:solidFill>
      </dgm:spPr>
      <dgm:t>
        <a:bodyPr/>
        <a:lstStyle/>
        <a:p>
          <a:r>
            <a:rPr lang="en-GB" b="1" dirty="0"/>
            <a:t>Operations discovery </a:t>
          </a:r>
          <a:endParaRPr lang="en-GB" dirty="0"/>
        </a:p>
      </dgm:t>
    </dgm:pt>
    <dgm:pt modelId="{263D6B4F-103D-5E4B-AAF8-B4B08878837C}" type="parTrans" cxnId="{B6B8005B-81D4-3F42-9387-C4D1734F2A9C}">
      <dgm:prSet/>
      <dgm:spPr/>
      <dgm:t>
        <a:bodyPr/>
        <a:lstStyle/>
        <a:p>
          <a:endParaRPr lang="en-GB"/>
        </a:p>
      </dgm:t>
    </dgm:pt>
    <dgm:pt modelId="{D08C8C62-6431-C240-ACF3-AA90A6B0C60B}" type="sibTrans" cxnId="{B6B8005B-81D4-3F42-9387-C4D1734F2A9C}">
      <dgm:prSet/>
      <dgm:spPr/>
      <dgm:t>
        <a:bodyPr/>
        <a:lstStyle/>
        <a:p>
          <a:endParaRPr lang="en-GB"/>
        </a:p>
      </dgm:t>
    </dgm:pt>
    <dgm:pt modelId="{A01F6FF5-A0BD-8042-A6C3-ED3607E8E794}">
      <dgm:prSet phldrT="[Text]"/>
      <dgm:spPr>
        <a:solidFill>
          <a:schemeClr val="accent4"/>
        </a:solidFill>
      </dgm:spPr>
      <dgm:t>
        <a:bodyPr/>
        <a:lstStyle/>
        <a:p>
          <a:r>
            <a:rPr lang="en-GB" b="1" dirty="0"/>
            <a:t>Customer efficacy </a:t>
          </a:r>
          <a:endParaRPr lang="en-GB" dirty="0"/>
        </a:p>
      </dgm:t>
    </dgm:pt>
    <dgm:pt modelId="{0D9CB074-5F11-F44B-AB3E-500F3BCDF10D}" type="parTrans" cxnId="{1F00C94C-D8B3-9940-A3B8-1AF325488765}">
      <dgm:prSet/>
      <dgm:spPr/>
      <dgm:t>
        <a:bodyPr/>
        <a:lstStyle/>
        <a:p>
          <a:endParaRPr lang="en-GB"/>
        </a:p>
      </dgm:t>
    </dgm:pt>
    <dgm:pt modelId="{DA4048E8-826F-7B42-ACC0-4914CDC37490}" type="sibTrans" cxnId="{1F00C94C-D8B3-9940-A3B8-1AF325488765}">
      <dgm:prSet/>
      <dgm:spPr/>
      <dgm:t>
        <a:bodyPr/>
        <a:lstStyle/>
        <a:p>
          <a:endParaRPr lang="en-GB"/>
        </a:p>
      </dgm:t>
    </dgm:pt>
    <dgm:pt modelId="{57B5748B-7842-594D-953A-77B3217CFCC4}">
      <dgm:prSet phldrT="[Text]" phldr="1"/>
      <dgm:spPr/>
      <dgm:t>
        <a:bodyPr/>
        <a:lstStyle/>
        <a:p>
          <a:endParaRPr lang="en-GB"/>
        </a:p>
      </dgm:t>
    </dgm:pt>
    <dgm:pt modelId="{88A9E32C-CFAD-FF40-B420-A6BB098F2E74}" type="parTrans" cxnId="{AB062EAD-E702-DB47-8D65-E5C0A0D4472A}">
      <dgm:prSet/>
      <dgm:spPr/>
      <dgm:t>
        <a:bodyPr/>
        <a:lstStyle/>
        <a:p>
          <a:endParaRPr lang="en-GB"/>
        </a:p>
      </dgm:t>
    </dgm:pt>
    <dgm:pt modelId="{7DE27928-9712-F64A-AC22-0EA3077257A6}" type="sibTrans" cxnId="{AB062EAD-E702-DB47-8D65-E5C0A0D4472A}">
      <dgm:prSet/>
      <dgm:spPr/>
      <dgm:t>
        <a:bodyPr/>
        <a:lstStyle/>
        <a:p>
          <a:endParaRPr lang="en-GB"/>
        </a:p>
      </dgm:t>
    </dgm:pt>
    <dgm:pt modelId="{C6498C02-E57A-AA41-8899-565320B13B7C}">
      <dgm:prSet phldrT="[Text]" phldr="1"/>
      <dgm:spPr/>
      <dgm:t>
        <a:bodyPr/>
        <a:lstStyle/>
        <a:p>
          <a:endParaRPr lang="en-GB"/>
        </a:p>
      </dgm:t>
    </dgm:pt>
    <dgm:pt modelId="{FDB96EBD-0D2D-5947-9D0F-7E0A96138B18}" type="parTrans" cxnId="{66CEB5DA-72A3-0548-BC24-8B50DDF37150}">
      <dgm:prSet/>
      <dgm:spPr/>
      <dgm:t>
        <a:bodyPr/>
        <a:lstStyle/>
        <a:p>
          <a:endParaRPr lang="en-GB"/>
        </a:p>
      </dgm:t>
    </dgm:pt>
    <dgm:pt modelId="{20363C0C-7E98-DE46-B8B2-9926E2C1D343}" type="sibTrans" cxnId="{66CEB5DA-72A3-0548-BC24-8B50DDF37150}">
      <dgm:prSet/>
      <dgm:spPr/>
      <dgm:t>
        <a:bodyPr/>
        <a:lstStyle/>
        <a:p>
          <a:endParaRPr lang="en-GB"/>
        </a:p>
      </dgm:t>
    </dgm:pt>
    <dgm:pt modelId="{AA414656-ABD6-5240-8AC7-2258318DCAE4}">
      <dgm:prSet/>
      <dgm:spPr>
        <a:solidFill>
          <a:schemeClr val="accent4"/>
        </a:solidFill>
      </dgm:spPr>
      <dgm:t>
        <a:bodyPr/>
        <a:lstStyle/>
        <a:p>
          <a:r>
            <a:rPr lang="en-GB" b="1" dirty="0"/>
            <a:t>Operations efficacy </a:t>
          </a:r>
          <a:endParaRPr lang="en-GB" dirty="0"/>
        </a:p>
      </dgm:t>
    </dgm:pt>
    <dgm:pt modelId="{47C727FA-BC71-944A-A9AB-3A7C74EC8F74}" type="parTrans" cxnId="{2295FA44-324B-6C42-B1B9-A07295BE7ED1}">
      <dgm:prSet/>
      <dgm:spPr/>
      <dgm:t>
        <a:bodyPr/>
        <a:lstStyle/>
        <a:p>
          <a:endParaRPr lang="en-GB"/>
        </a:p>
      </dgm:t>
    </dgm:pt>
    <dgm:pt modelId="{4738CCDC-68BB-B540-957D-C2C23ABE4F77}" type="sibTrans" cxnId="{2295FA44-324B-6C42-B1B9-A07295BE7ED1}">
      <dgm:prSet/>
      <dgm:spPr/>
      <dgm:t>
        <a:bodyPr/>
        <a:lstStyle/>
        <a:p>
          <a:endParaRPr lang="en-GB"/>
        </a:p>
      </dgm:t>
    </dgm:pt>
    <dgm:pt modelId="{9790361A-2BF3-904A-B17C-4ED86A46623E}">
      <dgm:prSet/>
      <dgm:spPr>
        <a:solidFill>
          <a:schemeClr val="accent4"/>
        </a:solidFill>
      </dgm:spPr>
      <dgm:t>
        <a:bodyPr/>
        <a:lstStyle/>
        <a:p>
          <a:r>
            <a:rPr lang="en-GB" b="1" dirty="0"/>
            <a:t>Customer discovery </a:t>
          </a:r>
          <a:endParaRPr lang="en-GB" dirty="0"/>
        </a:p>
      </dgm:t>
    </dgm:pt>
    <dgm:pt modelId="{9956F66B-42D8-434F-A098-D9CE79450429}" type="parTrans" cxnId="{3E35884A-20C0-2642-8F42-225310F2B034}">
      <dgm:prSet/>
      <dgm:spPr/>
      <dgm:t>
        <a:bodyPr/>
        <a:lstStyle/>
        <a:p>
          <a:endParaRPr lang="en-GB"/>
        </a:p>
      </dgm:t>
    </dgm:pt>
    <dgm:pt modelId="{1B7A3592-1BD2-D344-A667-14532DB7F4DD}" type="sibTrans" cxnId="{3E35884A-20C0-2642-8F42-225310F2B034}">
      <dgm:prSet/>
      <dgm:spPr/>
      <dgm:t>
        <a:bodyPr/>
        <a:lstStyle/>
        <a:p>
          <a:endParaRPr lang="en-GB"/>
        </a:p>
      </dgm:t>
    </dgm:pt>
    <dgm:pt modelId="{3FF72DBB-8A52-7346-BC97-BF1005D2CF02}" type="pres">
      <dgm:prSet presAssocID="{BD140BCA-0E62-B046-8D0B-E75415B3953E}" presName="matrix" presStyleCnt="0">
        <dgm:presLayoutVars>
          <dgm:chMax val="1"/>
          <dgm:dir/>
          <dgm:resizeHandles val="exact"/>
        </dgm:presLayoutVars>
      </dgm:prSet>
      <dgm:spPr/>
    </dgm:pt>
    <dgm:pt modelId="{8BBA3DCF-CE53-664B-8B85-BF42ADEDFCF2}" type="pres">
      <dgm:prSet presAssocID="{BD140BCA-0E62-B046-8D0B-E75415B3953E}" presName="axisShape" presStyleLbl="bgShp" presStyleIdx="0" presStyleCnt="1"/>
      <dgm:spPr/>
    </dgm:pt>
    <dgm:pt modelId="{69679C4D-18B5-C043-852C-4637A5A4A121}" type="pres">
      <dgm:prSet presAssocID="{BD140BCA-0E62-B046-8D0B-E75415B3953E}" presName="rect1" presStyleLbl="node1" presStyleIdx="0" presStyleCnt="4">
        <dgm:presLayoutVars>
          <dgm:chMax val="0"/>
          <dgm:chPref val="0"/>
          <dgm:bulletEnabled val="1"/>
        </dgm:presLayoutVars>
      </dgm:prSet>
      <dgm:spPr/>
    </dgm:pt>
    <dgm:pt modelId="{7FE97C43-FA35-794E-A053-5B11FB0B9701}" type="pres">
      <dgm:prSet presAssocID="{BD140BCA-0E62-B046-8D0B-E75415B3953E}" presName="rect2" presStyleLbl="node1" presStyleIdx="1" presStyleCnt="4">
        <dgm:presLayoutVars>
          <dgm:chMax val="0"/>
          <dgm:chPref val="0"/>
          <dgm:bulletEnabled val="1"/>
        </dgm:presLayoutVars>
      </dgm:prSet>
      <dgm:spPr/>
    </dgm:pt>
    <dgm:pt modelId="{E7B0C346-49BB-A942-947A-3C18D542C5CE}" type="pres">
      <dgm:prSet presAssocID="{BD140BCA-0E62-B046-8D0B-E75415B3953E}" presName="rect3" presStyleLbl="node1" presStyleIdx="2" presStyleCnt="4">
        <dgm:presLayoutVars>
          <dgm:chMax val="0"/>
          <dgm:chPref val="0"/>
          <dgm:bulletEnabled val="1"/>
        </dgm:presLayoutVars>
      </dgm:prSet>
      <dgm:spPr/>
    </dgm:pt>
    <dgm:pt modelId="{4BC1FB37-3C50-2040-9309-C109D5017572}" type="pres">
      <dgm:prSet presAssocID="{BD140BCA-0E62-B046-8D0B-E75415B3953E}" presName="rect4" presStyleLbl="node1" presStyleIdx="3" presStyleCnt="4">
        <dgm:presLayoutVars>
          <dgm:chMax val="0"/>
          <dgm:chPref val="0"/>
          <dgm:bulletEnabled val="1"/>
        </dgm:presLayoutVars>
      </dgm:prSet>
      <dgm:spPr/>
    </dgm:pt>
  </dgm:ptLst>
  <dgm:cxnLst>
    <dgm:cxn modelId="{A3951015-0ED3-2045-93F1-02D263C5A794}" type="presOf" srcId="{9790361A-2BF3-904A-B17C-4ED86A46623E}" destId="{7FE97C43-FA35-794E-A053-5B11FB0B9701}" srcOrd="0" destOrd="0" presId="urn:microsoft.com/office/officeart/2005/8/layout/matrix2"/>
    <dgm:cxn modelId="{1FCD9F2D-4AC3-2F4C-A952-9F75E32FAA0A}" type="presOf" srcId="{BD140BCA-0E62-B046-8D0B-E75415B3953E}" destId="{3FF72DBB-8A52-7346-BC97-BF1005D2CF02}" srcOrd="0" destOrd="0" presId="urn:microsoft.com/office/officeart/2005/8/layout/matrix2"/>
    <dgm:cxn modelId="{2295FA44-324B-6C42-B1B9-A07295BE7ED1}" srcId="{BD140BCA-0E62-B046-8D0B-E75415B3953E}" destId="{AA414656-ABD6-5240-8AC7-2258318DCAE4}" srcOrd="2" destOrd="0" parTransId="{47C727FA-BC71-944A-A9AB-3A7C74EC8F74}" sibTransId="{4738CCDC-68BB-B540-957D-C2C23ABE4F77}"/>
    <dgm:cxn modelId="{3E35884A-20C0-2642-8F42-225310F2B034}" srcId="{BD140BCA-0E62-B046-8D0B-E75415B3953E}" destId="{9790361A-2BF3-904A-B17C-4ED86A46623E}" srcOrd="1" destOrd="0" parTransId="{9956F66B-42D8-434F-A098-D9CE79450429}" sibTransId="{1B7A3592-1BD2-D344-A667-14532DB7F4DD}"/>
    <dgm:cxn modelId="{1F00C94C-D8B3-9940-A3B8-1AF325488765}" srcId="{BD140BCA-0E62-B046-8D0B-E75415B3953E}" destId="{A01F6FF5-A0BD-8042-A6C3-ED3607E8E794}" srcOrd="3" destOrd="0" parTransId="{0D9CB074-5F11-F44B-AB3E-500F3BCDF10D}" sibTransId="{DA4048E8-826F-7B42-ACC0-4914CDC37490}"/>
    <dgm:cxn modelId="{B6B8005B-81D4-3F42-9387-C4D1734F2A9C}" srcId="{BD140BCA-0E62-B046-8D0B-E75415B3953E}" destId="{86A7E7A9-E6FC-B44B-A9C0-22E55D19EADE}" srcOrd="0" destOrd="0" parTransId="{263D6B4F-103D-5E4B-AAF8-B4B08878837C}" sibTransId="{D08C8C62-6431-C240-ACF3-AA90A6B0C60B}"/>
    <dgm:cxn modelId="{3B64448C-D23D-2344-8FC5-69EC90C03DC3}" type="presOf" srcId="{A01F6FF5-A0BD-8042-A6C3-ED3607E8E794}" destId="{4BC1FB37-3C50-2040-9309-C109D5017572}" srcOrd="0" destOrd="0" presId="urn:microsoft.com/office/officeart/2005/8/layout/matrix2"/>
    <dgm:cxn modelId="{AB062EAD-E702-DB47-8D65-E5C0A0D4472A}" srcId="{BD140BCA-0E62-B046-8D0B-E75415B3953E}" destId="{57B5748B-7842-594D-953A-77B3217CFCC4}" srcOrd="4" destOrd="0" parTransId="{88A9E32C-CFAD-FF40-B420-A6BB098F2E74}" sibTransId="{7DE27928-9712-F64A-AC22-0EA3077257A6}"/>
    <dgm:cxn modelId="{66CEB5DA-72A3-0548-BC24-8B50DDF37150}" srcId="{BD140BCA-0E62-B046-8D0B-E75415B3953E}" destId="{C6498C02-E57A-AA41-8899-565320B13B7C}" srcOrd="5" destOrd="0" parTransId="{FDB96EBD-0D2D-5947-9D0F-7E0A96138B18}" sibTransId="{20363C0C-7E98-DE46-B8B2-9926E2C1D343}"/>
    <dgm:cxn modelId="{4933B0F8-FC17-E949-AE18-1F9795D4B775}" type="presOf" srcId="{AA414656-ABD6-5240-8AC7-2258318DCAE4}" destId="{E7B0C346-49BB-A942-947A-3C18D542C5CE}" srcOrd="0" destOrd="0" presId="urn:microsoft.com/office/officeart/2005/8/layout/matrix2"/>
    <dgm:cxn modelId="{F34E7FFB-C1DD-E143-91D9-459F4DA61A0F}" type="presOf" srcId="{86A7E7A9-E6FC-B44B-A9C0-22E55D19EADE}" destId="{69679C4D-18B5-C043-852C-4637A5A4A121}" srcOrd="0" destOrd="0" presId="urn:microsoft.com/office/officeart/2005/8/layout/matrix2"/>
    <dgm:cxn modelId="{8E1036FC-E18A-1545-BF80-7406726962EC}" type="presParOf" srcId="{3FF72DBB-8A52-7346-BC97-BF1005D2CF02}" destId="{8BBA3DCF-CE53-664B-8B85-BF42ADEDFCF2}" srcOrd="0" destOrd="0" presId="urn:microsoft.com/office/officeart/2005/8/layout/matrix2"/>
    <dgm:cxn modelId="{121D1A69-9C23-0A4A-9470-8B7E15B9D061}" type="presParOf" srcId="{3FF72DBB-8A52-7346-BC97-BF1005D2CF02}" destId="{69679C4D-18B5-C043-852C-4637A5A4A121}" srcOrd="1" destOrd="0" presId="urn:microsoft.com/office/officeart/2005/8/layout/matrix2"/>
    <dgm:cxn modelId="{492AE782-FE3B-4F4F-8931-372CFE3C7C9D}" type="presParOf" srcId="{3FF72DBB-8A52-7346-BC97-BF1005D2CF02}" destId="{7FE97C43-FA35-794E-A053-5B11FB0B9701}" srcOrd="2" destOrd="0" presId="urn:microsoft.com/office/officeart/2005/8/layout/matrix2"/>
    <dgm:cxn modelId="{9FBA5BB2-05C8-3C49-BC3B-551529C6A683}" type="presParOf" srcId="{3FF72DBB-8A52-7346-BC97-BF1005D2CF02}" destId="{E7B0C346-49BB-A942-947A-3C18D542C5CE}" srcOrd="3" destOrd="0" presId="urn:microsoft.com/office/officeart/2005/8/layout/matrix2"/>
    <dgm:cxn modelId="{5ACA9216-1CD3-9D47-8217-2222A80C3F0B}" type="presParOf" srcId="{3FF72DBB-8A52-7346-BC97-BF1005D2CF02}" destId="{4BC1FB37-3C50-2040-9309-C109D5017572}"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140BCA-0E62-B046-8D0B-E75415B3953E}" type="doc">
      <dgm:prSet loTypeId="urn:microsoft.com/office/officeart/2005/8/layout/matrix2" loCatId="" qsTypeId="urn:microsoft.com/office/officeart/2005/8/quickstyle/simple1" qsCatId="simple" csTypeId="urn:microsoft.com/office/officeart/2005/8/colors/accent1_2" csCatId="accent1" phldr="1"/>
      <dgm:spPr/>
      <dgm:t>
        <a:bodyPr/>
        <a:lstStyle/>
        <a:p>
          <a:endParaRPr lang="en-GB"/>
        </a:p>
      </dgm:t>
    </dgm:pt>
    <dgm:pt modelId="{86A7E7A9-E6FC-B44B-A9C0-22E55D19EADE}">
      <dgm:prSet phldrT="[Text]"/>
      <dgm:spPr>
        <a:solidFill>
          <a:schemeClr val="accent4"/>
        </a:solidFill>
      </dgm:spPr>
      <dgm:t>
        <a:bodyPr/>
        <a:lstStyle/>
        <a:p>
          <a:r>
            <a:rPr lang="en-GB" b="1" dirty="0"/>
            <a:t>Effectiveness</a:t>
          </a:r>
        </a:p>
        <a:p>
          <a:endParaRPr lang="en-GB" b="1" dirty="0"/>
        </a:p>
        <a:p>
          <a:endParaRPr lang="en-GB" dirty="0"/>
        </a:p>
      </dgm:t>
    </dgm:pt>
    <dgm:pt modelId="{263D6B4F-103D-5E4B-AAF8-B4B08878837C}" type="parTrans" cxnId="{B6B8005B-81D4-3F42-9387-C4D1734F2A9C}">
      <dgm:prSet/>
      <dgm:spPr/>
      <dgm:t>
        <a:bodyPr/>
        <a:lstStyle/>
        <a:p>
          <a:endParaRPr lang="en-GB"/>
        </a:p>
      </dgm:t>
    </dgm:pt>
    <dgm:pt modelId="{D08C8C62-6431-C240-ACF3-AA90A6B0C60B}" type="sibTrans" cxnId="{B6B8005B-81D4-3F42-9387-C4D1734F2A9C}">
      <dgm:prSet/>
      <dgm:spPr/>
      <dgm:t>
        <a:bodyPr/>
        <a:lstStyle/>
        <a:p>
          <a:endParaRPr lang="en-GB"/>
        </a:p>
      </dgm:t>
    </dgm:pt>
    <dgm:pt modelId="{A01F6FF5-A0BD-8042-A6C3-ED3607E8E794}">
      <dgm:prSet phldrT="[Text]"/>
      <dgm:spPr>
        <a:solidFill>
          <a:schemeClr val="accent4"/>
        </a:solidFill>
      </dgm:spPr>
      <dgm:t>
        <a:bodyPr/>
        <a:lstStyle/>
        <a:p>
          <a:r>
            <a:rPr lang="en-GB" b="1" dirty="0"/>
            <a:t>Expert</a:t>
          </a:r>
        </a:p>
        <a:p>
          <a:endParaRPr lang="en-GB" b="1" dirty="0"/>
        </a:p>
        <a:p>
          <a:endParaRPr lang="en-GB" dirty="0"/>
        </a:p>
      </dgm:t>
    </dgm:pt>
    <dgm:pt modelId="{0D9CB074-5F11-F44B-AB3E-500F3BCDF10D}" type="parTrans" cxnId="{1F00C94C-D8B3-9940-A3B8-1AF325488765}">
      <dgm:prSet/>
      <dgm:spPr/>
      <dgm:t>
        <a:bodyPr/>
        <a:lstStyle/>
        <a:p>
          <a:endParaRPr lang="en-GB"/>
        </a:p>
      </dgm:t>
    </dgm:pt>
    <dgm:pt modelId="{DA4048E8-826F-7B42-ACC0-4914CDC37490}" type="sibTrans" cxnId="{1F00C94C-D8B3-9940-A3B8-1AF325488765}">
      <dgm:prSet/>
      <dgm:spPr/>
      <dgm:t>
        <a:bodyPr/>
        <a:lstStyle/>
        <a:p>
          <a:endParaRPr lang="en-GB"/>
        </a:p>
      </dgm:t>
    </dgm:pt>
    <dgm:pt modelId="{57B5748B-7842-594D-953A-77B3217CFCC4}">
      <dgm:prSet phldrT="[Text]" phldr="1"/>
      <dgm:spPr/>
      <dgm:t>
        <a:bodyPr/>
        <a:lstStyle/>
        <a:p>
          <a:endParaRPr lang="en-GB"/>
        </a:p>
      </dgm:t>
    </dgm:pt>
    <dgm:pt modelId="{88A9E32C-CFAD-FF40-B420-A6BB098F2E74}" type="parTrans" cxnId="{AB062EAD-E702-DB47-8D65-E5C0A0D4472A}">
      <dgm:prSet/>
      <dgm:spPr/>
      <dgm:t>
        <a:bodyPr/>
        <a:lstStyle/>
        <a:p>
          <a:endParaRPr lang="en-GB"/>
        </a:p>
      </dgm:t>
    </dgm:pt>
    <dgm:pt modelId="{7DE27928-9712-F64A-AC22-0EA3077257A6}" type="sibTrans" cxnId="{AB062EAD-E702-DB47-8D65-E5C0A0D4472A}">
      <dgm:prSet/>
      <dgm:spPr/>
      <dgm:t>
        <a:bodyPr/>
        <a:lstStyle/>
        <a:p>
          <a:endParaRPr lang="en-GB"/>
        </a:p>
      </dgm:t>
    </dgm:pt>
    <dgm:pt modelId="{C6498C02-E57A-AA41-8899-565320B13B7C}">
      <dgm:prSet phldrT="[Text]" phldr="1"/>
      <dgm:spPr/>
      <dgm:t>
        <a:bodyPr/>
        <a:lstStyle/>
        <a:p>
          <a:endParaRPr lang="en-GB"/>
        </a:p>
      </dgm:t>
    </dgm:pt>
    <dgm:pt modelId="{FDB96EBD-0D2D-5947-9D0F-7E0A96138B18}" type="parTrans" cxnId="{66CEB5DA-72A3-0548-BC24-8B50DDF37150}">
      <dgm:prSet/>
      <dgm:spPr/>
      <dgm:t>
        <a:bodyPr/>
        <a:lstStyle/>
        <a:p>
          <a:endParaRPr lang="en-GB"/>
        </a:p>
      </dgm:t>
    </dgm:pt>
    <dgm:pt modelId="{20363C0C-7E98-DE46-B8B2-9926E2C1D343}" type="sibTrans" cxnId="{66CEB5DA-72A3-0548-BC24-8B50DDF37150}">
      <dgm:prSet/>
      <dgm:spPr/>
      <dgm:t>
        <a:bodyPr/>
        <a:lstStyle/>
        <a:p>
          <a:endParaRPr lang="en-GB"/>
        </a:p>
      </dgm:t>
    </dgm:pt>
    <dgm:pt modelId="{AA414656-ABD6-5240-8AC7-2258318DCAE4}">
      <dgm:prSet/>
      <dgm:spPr>
        <a:solidFill>
          <a:schemeClr val="accent4"/>
        </a:solidFill>
      </dgm:spPr>
      <dgm:t>
        <a:bodyPr/>
        <a:lstStyle/>
        <a:p>
          <a:r>
            <a:rPr lang="en-GB" b="1" dirty="0"/>
            <a:t>Efficiency</a:t>
          </a:r>
        </a:p>
        <a:p>
          <a:endParaRPr lang="en-GB" b="1" dirty="0"/>
        </a:p>
        <a:p>
          <a:endParaRPr lang="en-GB" dirty="0"/>
        </a:p>
      </dgm:t>
    </dgm:pt>
    <dgm:pt modelId="{47C727FA-BC71-944A-A9AB-3A7C74EC8F74}" type="parTrans" cxnId="{2295FA44-324B-6C42-B1B9-A07295BE7ED1}">
      <dgm:prSet/>
      <dgm:spPr/>
      <dgm:t>
        <a:bodyPr/>
        <a:lstStyle/>
        <a:p>
          <a:endParaRPr lang="en-GB"/>
        </a:p>
      </dgm:t>
    </dgm:pt>
    <dgm:pt modelId="{4738CCDC-68BB-B540-957D-C2C23ABE4F77}" type="sibTrans" cxnId="{2295FA44-324B-6C42-B1B9-A07295BE7ED1}">
      <dgm:prSet/>
      <dgm:spPr/>
      <dgm:t>
        <a:bodyPr/>
        <a:lstStyle/>
        <a:p>
          <a:endParaRPr lang="en-GB"/>
        </a:p>
      </dgm:t>
    </dgm:pt>
    <dgm:pt modelId="{9790361A-2BF3-904A-B17C-4ED86A46623E}">
      <dgm:prSet/>
      <dgm:spPr>
        <a:solidFill>
          <a:schemeClr val="accent4"/>
        </a:solidFill>
      </dgm:spPr>
      <dgm:t>
        <a:bodyPr/>
        <a:lstStyle/>
        <a:p>
          <a:r>
            <a:rPr lang="en-GB" b="1" dirty="0"/>
            <a:t>Innovation</a:t>
          </a:r>
        </a:p>
        <a:p>
          <a:endParaRPr lang="en-GB" b="1" dirty="0"/>
        </a:p>
        <a:p>
          <a:endParaRPr lang="en-GB" dirty="0"/>
        </a:p>
      </dgm:t>
    </dgm:pt>
    <dgm:pt modelId="{9956F66B-42D8-434F-A098-D9CE79450429}" type="parTrans" cxnId="{3E35884A-20C0-2642-8F42-225310F2B034}">
      <dgm:prSet/>
      <dgm:spPr/>
      <dgm:t>
        <a:bodyPr/>
        <a:lstStyle/>
        <a:p>
          <a:endParaRPr lang="en-GB"/>
        </a:p>
      </dgm:t>
    </dgm:pt>
    <dgm:pt modelId="{1B7A3592-1BD2-D344-A667-14532DB7F4DD}" type="sibTrans" cxnId="{3E35884A-20C0-2642-8F42-225310F2B034}">
      <dgm:prSet/>
      <dgm:spPr/>
      <dgm:t>
        <a:bodyPr/>
        <a:lstStyle/>
        <a:p>
          <a:endParaRPr lang="en-GB"/>
        </a:p>
      </dgm:t>
    </dgm:pt>
    <dgm:pt modelId="{3FF72DBB-8A52-7346-BC97-BF1005D2CF02}" type="pres">
      <dgm:prSet presAssocID="{BD140BCA-0E62-B046-8D0B-E75415B3953E}" presName="matrix" presStyleCnt="0">
        <dgm:presLayoutVars>
          <dgm:chMax val="1"/>
          <dgm:dir/>
          <dgm:resizeHandles val="exact"/>
        </dgm:presLayoutVars>
      </dgm:prSet>
      <dgm:spPr/>
    </dgm:pt>
    <dgm:pt modelId="{8BBA3DCF-CE53-664B-8B85-BF42ADEDFCF2}" type="pres">
      <dgm:prSet presAssocID="{BD140BCA-0E62-B046-8D0B-E75415B3953E}" presName="axisShape" presStyleLbl="bgShp" presStyleIdx="0" presStyleCnt="1"/>
      <dgm:spPr/>
    </dgm:pt>
    <dgm:pt modelId="{69679C4D-18B5-C043-852C-4637A5A4A121}" type="pres">
      <dgm:prSet presAssocID="{BD140BCA-0E62-B046-8D0B-E75415B3953E}" presName="rect1" presStyleLbl="node1" presStyleIdx="0" presStyleCnt="4">
        <dgm:presLayoutVars>
          <dgm:chMax val="0"/>
          <dgm:chPref val="0"/>
          <dgm:bulletEnabled val="1"/>
        </dgm:presLayoutVars>
      </dgm:prSet>
      <dgm:spPr/>
    </dgm:pt>
    <dgm:pt modelId="{7FE97C43-FA35-794E-A053-5B11FB0B9701}" type="pres">
      <dgm:prSet presAssocID="{BD140BCA-0E62-B046-8D0B-E75415B3953E}" presName="rect2" presStyleLbl="node1" presStyleIdx="1" presStyleCnt="4">
        <dgm:presLayoutVars>
          <dgm:chMax val="0"/>
          <dgm:chPref val="0"/>
          <dgm:bulletEnabled val="1"/>
        </dgm:presLayoutVars>
      </dgm:prSet>
      <dgm:spPr/>
    </dgm:pt>
    <dgm:pt modelId="{E7B0C346-49BB-A942-947A-3C18D542C5CE}" type="pres">
      <dgm:prSet presAssocID="{BD140BCA-0E62-B046-8D0B-E75415B3953E}" presName="rect3" presStyleLbl="node1" presStyleIdx="2" presStyleCnt="4">
        <dgm:presLayoutVars>
          <dgm:chMax val="0"/>
          <dgm:chPref val="0"/>
          <dgm:bulletEnabled val="1"/>
        </dgm:presLayoutVars>
      </dgm:prSet>
      <dgm:spPr/>
    </dgm:pt>
    <dgm:pt modelId="{4BC1FB37-3C50-2040-9309-C109D5017572}" type="pres">
      <dgm:prSet presAssocID="{BD140BCA-0E62-B046-8D0B-E75415B3953E}" presName="rect4" presStyleLbl="node1" presStyleIdx="3" presStyleCnt="4">
        <dgm:presLayoutVars>
          <dgm:chMax val="0"/>
          <dgm:chPref val="0"/>
          <dgm:bulletEnabled val="1"/>
        </dgm:presLayoutVars>
      </dgm:prSet>
      <dgm:spPr/>
    </dgm:pt>
  </dgm:ptLst>
  <dgm:cxnLst>
    <dgm:cxn modelId="{A3951015-0ED3-2045-93F1-02D263C5A794}" type="presOf" srcId="{9790361A-2BF3-904A-B17C-4ED86A46623E}" destId="{7FE97C43-FA35-794E-A053-5B11FB0B9701}" srcOrd="0" destOrd="0" presId="urn:microsoft.com/office/officeart/2005/8/layout/matrix2"/>
    <dgm:cxn modelId="{1FCD9F2D-4AC3-2F4C-A952-9F75E32FAA0A}" type="presOf" srcId="{BD140BCA-0E62-B046-8D0B-E75415B3953E}" destId="{3FF72DBB-8A52-7346-BC97-BF1005D2CF02}" srcOrd="0" destOrd="0" presId="urn:microsoft.com/office/officeart/2005/8/layout/matrix2"/>
    <dgm:cxn modelId="{2295FA44-324B-6C42-B1B9-A07295BE7ED1}" srcId="{BD140BCA-0E62-B046-8D0B-E75415B3953E}" destId="{AA414656-ABD6-5240-8AC7-2258318DCAE4}" srcOrd="2" destOrd="0" parTransId="{47C727FA-BC71-944A-A9AB-3A7C74EC8F74}" sibTransId="{4738CCDC-68BB-B540-957D-C2C23ABE4F77}"/>
    <dgm:cxn modelId="{3E35884A-20C0-2642-8F42-225310F2B034}" srcId="{BD140BCA-0E62-B046-8D0B-E75415B3953E}" destId="{9790361A-2BF3-904A-B17C-4ED86A46623E}" srcOrd="1" destOrd="0" parTransId="{9956F66B-42D8-434F-A098-D9CE79450429}" sibTransId="{1B7A3592-1BD2-D344-A667-14532DB7F4DD}"/>
    <dgm:cxn modelId="{1F00C94C-D8B3-9940-A3B8-1AF325488765}" srcId="{BD140BCA-0E62-B046-8D0B-E75415B3953E}" destId="{A01F6FF5-A0BD-8042-A6C3-ED3607E8E794}" srcOrd="3" destOrd="0" parTransId="{0D9CB074-5F11-F44B-AB3E-500F3BCDF10D}" sibTransId="{DA4048E8-826F-7B42-ACC0-4914CDC37490}"/>
    <dgm:cxn modelId="{B6B8005B-81D4-3F42-9387-C4D1734F2A9C}" srcId="{BD140BCA-0E62-B046-8D0B-E75415B3953E}" destId="{86A7E7A9-E6FC-B44B-A9C0-22E55D19EADE}" srcOrd="0" destOrd="0" parTransId="{263D6B4F-103D-5E4B-AAF8-B4B08878837C}" sibTransId="{D08C8C62-6431-C240-ACF3-AA90A6B0C60B}"/>
    <dgm:cxn modelId="{3B64448C-D23D-2344-8FC5-69EC90C03DC3}" type="presOf" srcId="{A01F6FF5-A0BD-8042-A6C3-ED3607E8E794}" destId="{4BC1FB37-3C50-2040-9309-C109D5017572}" srcOrd="0" destOrd="0" presId="urn:microsoft.com/office/officeart/2005/8/layout/matrix2"/>
    <dgm:cxn modelId="{AB062EAD-E702-DB47-8D65-E5C0A0D4472A}" srcId="{BD140BCA-0E62-B046-8D0B-E75415B3953E}" destId="{57B5748B-7842-594D-953A-77B3217CFCC4}" srcOrd="4" destOrd="0" parTransId="{88A9E32C-CFAD-FF40-B420-A6BB098F2E74}" sibTransId="{7DE27928-9712-F64A-AC22-0EA3077257A6}"/>
    <dgm:cxn modelId="{66CEB5DA-72A3-0548-BC24-8B50DDF37150}" srcId="{BD140BCA-0E62-B046-8D0B-E75415B3953E}" destId="{C6498C02-E57A-AA41-8899-565320B13B7C}" srcOrd="5" destOrd="0" parTransId="{FDB96EBD-0D2D-5947-9D0F-7E0A96138B18}" sibTransId="{20363C0C-7E98-DE46-B8B2-9926E2C1D343}"/>
    <dgm:cxn modelId="{4933B0F8-FC17-E949-AE18-1F9795D4B775}" type="presOf" srcId="{AA414656-ABD6-5240-8AC7-2258318DCAE4}" destId="{E7B0C346-49BB-A942-947A-3C18D542C5CE}" srcOrd="0" destOrd="0" presId="urn:microsoft.com/office/officeart/2005/8/layout/matrix2"/>
    <dgm:cxn modelId="{F34E7FFB-C1DD-E143-91D9-459F4DA61A0F}" type="presOf" srcId="{86A7E7A9-E6FC-B44B-A9C0-22E55D19EADE}" destId="{69679C4D-18B5-C043-852C-4637A5A4A121}" srcOrd="0" destOrd="0" presId="urn:microsoft.com/office/officeart/2005/8/layout/matrix2"/>
    <dgm:cxn modelId="{8E1036FC-E18A-1545-BF80-7406726962EC}" type="presParOf" srcId="{3FF72DBB-8A52-7346-BC97-BF1005D2CF02}" destId="{8BBA3DCF-CE53-664B-8B85-BF42ADEDFCF2}" srcOrd="0" destOrd="0" presId="urn:microsoft.com/office/officeart/2005/8/layout/matrix2"/>
    <dgm:cxn modelId="{121D1A69-9C23-0A4A-9470-8B7E15B9D061}" type="presParOf" srcId="{3FF72DBB-8A52-7346-BC97-BF1005D2CF02}" destId="{69679C4D-18B5-C043-852C-4637A5A4A121}" srcOrd="1" destOrd="0" presId="urn:microsoft.com/office/officeart/2005/8/layout/matrix2"/>
    <dgm:cxn modelId="{492AE782-FE3B-4F4F-8931-372CFE3C7C9D}" type="presParOf" srcId="{3FF72DBB-8A52-7346-BC97-BF1005D2CF02}" destId="{7FE97C43-FA35-794E-A053-5B11FB0B9701}" srcOrd="2" destOrd="0" presId="urn:microsoft.com/office/officeart/2005/8/layout/matrix2"/>
    <dgm:cxn modelId="{9FBA5BB2-05C8-3C49-BC3B-551529C6A683}" type="presParOf" srcId="{3FF72DBB-8A52-7346-BC97-BF1005D2CF02}" destId="{E7B0C346-49BB-A942-947A-3C18D542C5CE}" srcOrd="3" destOrd="0" presId="urn:microsoft.com/office/officeart/2005/8/layout/matrix2"/>
    <dgm:cxn modelId="{5ACA9216-1CD3-9D47-8217-2222A80C3F0B}" type="presParOf" srcId="{3FF72DBB-8A52-7346-BC97-BF1005D2CF02}" destId="{4BC1FB37-3C50-2040-9309-C109D5017572}"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02449B-B9F9-0143-B268-EF9699FEEB60}"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30938108-FA1F-584F-A9B9-D23F73CEC79D}">
      <dgm:prSet phldrT="[Text]"/>
      <dgm:spPr>
        <a:solidFill>
          <a:schemeClr val="accent6"/>
        </a:solidFill>
        <a:ln>
          <a:solidFill>
            <a:schemeClr val="accent6"/>
          </a:solidFill>
        </a:ln>
      </dgm:spPr>
      <dgm:t>
        <a:bodyPr/>
        <a:lstStyle/>
        <a:p>
          <a:r>
            <a:rPr lang="en-GB" dirty="0"/>
            <a:t>Step 1</a:t>
          </a:r>
        </a:p>
      </dgm:t>
    </dgm:pt>
    <dgm:pt modelId="{49592F83-0896-0149-8FC5-042C8E850845}" type="parTrans" cxnId="{314AD54B-0903-ED4A-A560-9FCD2CAECBA0}">
      <dgm:prSet/>
      <dgm:spPr/>
      <dgm:t>
        <a:bodyPr/>
        <a:lstStyle/>
        <a:p>
          <a:endParaRPr lang="en-GB"/>
        </a:p>
      </dgm:t>
    </dgm:pt>
    <dgm:pt modelId="{9ACBF195-5832-D947-8C58-3F41DC4C210C}" type="sibTrans" cxnId="{314AD54B-0903-ED4A-A560-9FCD2CAECBA0}">
      <dgm:prSet/>
      <dgm:spPr/>
      <dgm:t>
        <a:bodyPr/>
        <a:lstStyle/>
        <a:p>
          <a:endParaRPr lang="en-GB"/>
        </a:p>
      </dgm:t>
    </dgm:pt>
    <dgm:pt modelId="{16F5CA14-B96A-FC41-93C7-C754FF297E1F}">
      <dgm:prSet phldrT="[Text]"/>
      <dgm:spPr>
        <a:ln>
          <a:solidFill>
            <a:schemeClr val="accent6"/>
          </a:solidFill>
        </a:ln>
      </dgm:spPr>
      <dgm:t>
        <a:bodyPr/>
        <a:lstStyle/>
        <a:p>
          <a:pPr>
            <a:buFont typeface="+mj-lt"/>
            <a:buNone/>
          </a:pPr>
          <a:r>
            <a:rPr lang="en-GB" b="0" i="0" u="none" dirty="0"/>
            <a:t>Execute pilot projects to gain momentum</a:t>
          </a:r>
          <a:endParaRPr lang="en-GB" dirty="0"/>
        </a:p>
      </dgm:t>
    </dgm:pt>
    <dgm:pt modelId="{190BA149-1763-5842-AC59-ED8C2439E95A}" type="parTrans" cxnId="{6D270713-67E0-F24D-BDFC-AAEE3DBD85AD}">
      <dgm:prSet/>
      <dgm:spPr/>
      <dgm:t>
        <a:bodyPr/>
        <a:lstStyle/>
        <a:p>
          <a:endParaRPr lang="en-GB"/>
        </a:p>
      </dgm:t>
    </dgm:pt>
    <dgm:pt modelId="{B12E53AE-0670-9244-B2AC-31B409366853}" type="sibTrans" cxnId="{6D270713-67E0-F24D-BDFC-AAEE3DBD85AD}">
      <dgm:prSet/>
      <dgm:spPr/>
      <dgm:t>
        <a:bodyPr/>
        <a:lstStyle/>
        <a:p>
          <a:endParaRPr lang="en-GB"/>
        </a:p>
      </dgm:t>
    </dgm:pt>
    <dgm:pt modelId="{B08D721E-4AD7-CD4C-80CF-037DE3ECD352}">
      <dgm:prSet phldrT="[Text]"/>
      <dgm:spPr>
        <a:solidFill>
          <a:schemeClr val="accent6"/>
        </a:solidFill>
        <a:ln>
          <a:solidFill>
            <a:schemeClr val="accent6"/>
          </a:solidFill>
        </a:ln>
      </dgm:spPr>
      <dgm:t>
        <a:bodyPr/>
        <a:lstStyle/>
        <a:p>
          <a:r>
            <a:rPr lang="en-GB" dirty="0"/>
            <a:t>Step 2</a:t>
          </a:r>
        </a:p>
      </dgm:t>
    </dgm:pt>
    <dgm:pt modelId="{1AAFB9C4-028D-6C48-8D13-37B49B1E75D8}" type="parTrans" cxnId="{4DDA4F8E-C438-1F4A-9048-44F97E74E739}">
      <dgm:prSet/>
      <dgm:spPr/>
      <dgm:t>
        <a:bodyPr/>
        <a:lstStyle/>
        <a:p>
          <a:endParaRPr lang="en-GB"/>
        </a:p>
      </dgm:t>
    </dgm:pt>
    <dgm:pt modelId="{BF8C03B2-C001-514D-B4F4-E539EBAEB6F4}" type="sibTrans" cxnId="{4DDA4F8E-C438-1F4A-9048-44F97E74E739}">
      <dgm:prSet/>
      <dgm:spPr/>
      <dgm:t>
        <a:bodyPr/>
        <a:lstStyle/>
        <a:p>
          <a:endParaRPr lang="en-GB"/>
        </a:p>
      </dgm:t>
    </dgm:pt>
    <dgm:pt modelId="{3207AEFE-D116-0A47-AB08-B26189504329}">
      <dgm:prSet phldrT="[Text]"/>
      <dgm:spPr>
        <a:ln>
          <a:solidFill>
            <a:schemeClr val="accent6"/>
          </a:solidFill>
        </a:ln>
      </dgm:spPr>
      <dgm:t>
        <a:bodyPr/>
        <a:lstStyle/>
        <a:p>
          <a:pPr>
            <a:buFont typeface="+mj-lt"/>
            <a:buNone/>
          </a:pPr>
          <a:r>
            <a:rPr lang="en-GB" b="0" i="0" u="none" dirty="0"/>
            <a:t>Build an in-house AI team</a:t>
          </a:r>
          <a:endParaRPr lang="en-GB" dirty="0"/>
        </a:p>
      </dgm:t>
    </dgm:pt>
    <dgm:pt modelId="{5BE06DEB-70A4-DA40-86EB-2D711D2F069B}" type="parTrans" cxnId="{F2A44F79-1B09-9142-BB05-A71056EB110B}">
      <dgm:prSet/>
      <dgm:spPr/>
      <dgm:t>
        <a:bodyPr/>
        <a:lstStyle/>
        <a:p>
          <a:endParaRPr lang="en-GB"/>
        </a:p>
      </dgm:t>
    </dgm:pt>
    <dgm:pt modelId="{D7CB3951-F6F2-834F-A105-C0134E192272}" type="sibTrans" cxnId="{F2A44F79-1B09-9142-BB05-A71056EB110B}">
      <dgm:prSet/>
      <dgm:spPr/>
      <dgm:t>
        <a:bodyPr/>
        <a:lstStyle/>
        <a:p>
          <a:endParaRPr lang="en-GB"/>
        </a:p>
      </dgm:t>
    </dgm:pt>
    <dgm:pt modelId="{1962CE66-9C31-044F-A1AD-824D9D748701}">
      <dgm:prSet phldrT="[Text]"/>
      <dgm:spPr>
        <a:solidFill>
          <a:schemeClr val="accent6"/>
        </a:solidFill>
        <a:ln>
          <a:solidFill>
            <a:schemeClr val="accent6"/>
          </a:solidFill>
        </a:ln>
      </dgm:spPr>
      <dgm:t>
        <a:bodyPr/>
        <a:lstStyle/>
        <a:p>
          <a:r>
            <a:rPr lang="en-GB" dirty="0"/>
            <a:t>Step 3</a:t>
          </a:r>
        </a:p>
      </dgm:t>
    </dgm:pt>
    <dgm:pt modelId="{356D8C68-97DE-1B43-89B9-CF03F3649258}" type="parTrans" cxnId="{0E385C7F-BDCB-6C4C-B186-5A484F0CE129}">
      <dgm:prSet/>
      <dgm:spPr/>
      <dgm:t>
        <a:bodyPr/>
        <a:lstStyle/>
        <a:p>
          <a:endParaRPr lang="en-GB"/>
        </a:p>
      </dgm:t>
    </dgm:pt>
    <dgm:pt modelId="{2861A74A-0CE2-B945-B8C6-D16D1AB68C23}" type="sibTrans" cxnId="{0E385C7F-BDCB-6C4C-B186-5A484F0CE129}">
      <dgm:prSet/>
      <dgm:spPr/>
      <dgm:t>
        <a:bodyPr/>
        <a:lstStyle/>
        <a:p>
          <a:endParaRPr lang="en-GB"/>
        </a:p>
      </dgm:t>
    </dgm:pt>
    <dgm:pt modelId="{275CDF29-BD1D-F24D-B477-06CFC8423389}">
      <dgm:prSet phldrT="[Text]"/>
      <dgm:spPr>
        <a:ln>
          <a:solidFill>
            <a:schemeClr val="accent6"/>
          </a:solidFill>
        </a:ln>
      </dgm:spPr>
      <dgm:t>
        <a:bodyPr/>
        <a:lstStyle/>
        <a:p>
          <a:pPr>
            <a:buFont typeface="+mj-lt"/>
            <a:buNone/>
          </a:pPr>
          <a:r>
            <a:rPr lang="en-GB" b="0" i="0" u="none" dirty="0"/>
            <a:t>Provide broad AI training</a:t>
          </a:r>
          <a:endParaRPr lang="en-GB" dirty="0"/>
        </a:p>
      </dgm:t>
    </dgm:pt>
    <dgm:pt modelId="{5628E3B2-F1B3-CD46-8104-233EBF87CCFA}" type="parTrans" cxnId="{DB8BB600-6893-8B42-9FBF-B7416A30514A}">
      <dgm:prSet/>
      <dgm:spPr/>
      <dgm:t>
        <a:bodyPr/>
        <a:lstStyle/>
        <a:p>
          <a:endParaRPr lang="en-GB"/>
        </a:p>
      </dgm:t>
    </dgm:pt>
    <dgm:pt modelId="{4F0B47E9-72AC-B048-8745-C1C40F9D3C5B}" type="sibTrans" cxnId="{DB8BB600-6893-8B42-9FBF-B7416A30514A}">
      <dgm:prSet/>
      <dgm:spPr/>
      <dgm:t>
        <a:bodyPr/>
        <a:lstStyle/>
        <a:p>
          <a:endParaRPr lang="en-GB"/>
        </a:p>
      </dgm:t>
    </dgm:pt>
    <dgm:pt modelId="{4BE7E657-931C-2A46-97C6-9EA8BCC295F1}">
      <dgm:prSet phldrT="[Text]"/>
      <dgm:spPr>
        <a:solidFill>
          <a:schemeClr val="accent6"/>
        </a:solidFill>
        <a:ln>
          <a:solidFill>
            <a:schemeClr val="accent6"/>
          </a:solidFill>
        </a:ln>
      </dgm:spPr>
      <dgm:t>
        <a:bodyPr/>
        <a:lstStyle/>
        <a:p>
          <a:pPr>
            <a:buFont typeface="+mj-lt"/>
            <a:buNone/>
          </a:pPr>
          <a:r>
            <a:rPr lang="en-GB" dirty="0"/>
            <a:t>Step 4</a:t>
          </a:r>
        </a:p>
      </dgm:t>
    </dgm:pt>
    <dgm:pt modelId="{2FDEBA39-9B94-9243-AEFD-1279C72CB6CE}" type="parTrans" cxnId="{E5807D9B-3C4D-8B42-964F-EC6BD68A8FD3}">
      <dgm:prSet/>
      <dgm:spPr/>
      <dgm:t>
        <a:bodyPr/>
        <a:lstStyle/>
        <a:p>
          <a:endParaRPr lang="en-GB"/>
        </a:p>
      </dgm:t>
    </dgm:pt>
    <dgm:pt modelId="{AA60DFB8-5730-2E4B-929C-B1DA872E7428}" type="sibTrans" cxnId="{E5807D9B-3C4D-8B42-964F-EC6BD68A8FD3}">
      <dgm:prSet/>
      <dgm:spPr/>
      <dgm:t>
        <a:bodyPr/>
        <a:lstStyle/>
        <a:p>
          <a:endParaRPr lang="en-GB"/>
        </a:p>
      </dgm:t>
    </dgm:pt>
    <dgm:pt modelId="{D46B5DE3-39E1-D74A-83A0-01315C3127EF}">
      <dgm:prSet phldrT="[Text]"/>
      <dgm:spPr>
        <a:ln>
          <a:solidFill>
            <a:schemeClr val="accent6"/>
          </a:solidFill>
        </a:ln>
      </dgm:spPr>
      <dgm:t>
        <a:bodyPr/>
        <a:lstStyle/>
        <a:p>
          <a:pPr>
            <a:buFont typeface="+mj-lt"/>
            <a:buNone/>
          </a:pPr>
          <a:r>
            <a:rPr lang="en-GB" b="0" i="0" u="none" dirty="0"/>
            <a:t>Develop an AI strategy</a:t>
          </a:r>
          <a:endParaRPr lang="en-GB" dirty="0"/>
        </a:p>
      </dgm:t>
    </dgm:pt>
    <dgm:pt modelId="{7B8B2012-FFE7-CF42-B62F-B0D6F836061D}" type="parTrans" cxnId="{7CC0E263-3C50-BE45-9604-D7523D84CBDE}">
      <dgm:prSet/>
      <dgm:spPr/>
      <dgm:t>
        <a:bodyPr/>
        <a:lstStyle/>
        <a:p>
          <a:endParaRPr lang="en-GB"/>
        </a:p>
      </dgm:t>
    </dgm:pt>
    <dgm:pt modelId="{03AC3C7B-B20B-0140-93A3-F6936DD33CD6}" type="sibTrans" cxnId="{7CC0E263-3C50-BE45-9604-D7523D84CBDE}">
      <dgm:prSet/>
      <dgm:spPr/>
      <dgm:t>
        <a:bodyPr/>
        <a:lstStyle/>
        <a:p>
          <a:endParaRPr lang="en-GB"/>
        </a:p>
      </dgm:t>
    </dgm:pt>
    <dgm:pt modelId="{AFAE080A-89B9-644B-A0C5-891CEF3543BC}">
      <dgm:prSet phldrT="[Text]"/>
      <dgm:spPr>
        <a:solidFill>
          <a:schemeClr val="accent6"/>
        </a:solidFill>
        <a:ln>
          <a:solidFill>
            <a:schemeClr val="accent6"/>
          </a:solidFill>
        </a:ln>
      </dgm:spPr>
      <dgm:t>
        <a:bodyPr/>
        <a:lstStyle/>
        <a:p>
          <a:pPr>
            <a:buFont typeface="+mj-lt"/>
            <a:buAutoNum type="arabicPeriod"/>
          </a:pPr>
          <a:r>
            <a:rPr lang="en-GB" dirty="0"/>
            <a:t>Step 5</a:t>
          </a:r>
        </a:p>
      </dgm:t>
    </dgm:pt>
    <dgm:pt modelId="{4FEC153A-B400-7F4C-B852-AB67F28F4A19}" type="parTrans" cxnId="{6CEFE763-B6D7-AE48-95FD-79BCDE9C7C1A}">
      <dgm:prSet/>
      <dgm:spPr/>
      <dgm:t>
        <a:bodyPr/>
        <a:lstStyle/>
        <a:p>
          <a:endParaRPr lang="en-GB"/>
        </a:p>
      </dgm:t>
    </dgm:pt>
    <dgm:pt modelId="{0366DADA-B1BD-8640-B782-4AA619E02A71}" type="sibTrans" cxnId="{6CEFE763-B6D7-AE48-95FD-79BCDE9C7C1A}">
      <dgm:prSet/>
      <dgm:spPr/>
      <dgm:t>
        <a:bodyPr/>
        <a:lstStyle/>
        <a:p>
          <a:endParaRPr lang="en-GB"/>
        </a:p>
      </dgm:t>
    </dgm:pt>
    <dgm:pt modelId="{427A2A67-E9A7-2F46-8871-C448ADA56A82}">
      <dgm:prSet phldrT="[Text]"/>
      <dgm:spPr>
        <a:ln>
          <a:solidFill>
            <a:schemeClr val="accent6"/>
          </a:solidFill>
        </a:ln>
      </dgm:spPr>
      <dgm:t>
        <a:bodyPr/>
        <a:lstStyle/>
        <a:p>
          <a:pPr>
            <a:buFont typeface="+mj-lt"/>
            <a:buAutoNum type="arabicPeriod"/>
          </a:pPr>
          <a:endParaRPr lang="en-GB" dirty="0"/>
        </a:p>
      </dgm:t>
    </dgm:pt>
    <dgm:pt modelId="{F2499156-DB5E-1E40-AA07-04244A2082FD}" type="parTrans" cxnId="{7EC0DED6-D258-C949-ABB4-D891C57A1FE7}">
      <dgm:prSet/>
      <dgm:spPr/>
      <dgm:t>
        <a:bodyPr/>
        <a:lstStyle/>
        <a:p>
          <a:endParaRPr lang="en-GB"/>
        </a:p>
      </dgm:t>
    </dgm:pt>
    <dgm:pt modelId="{3C69E2BB-78CA-A54E-81C4-BED728C554E1}" type="sibTrans" cxnId="{7EC0DED6-D258-C949-ABB4-D891C57A1FE7}">
      <dgm:prSet/>
      <dgm:spPr/>
      <dgm:t>
        <a:bodyPr/>
        <a:lstStyle/>
        <a:p>
          <a:endParaRPr lang="en-GB"/>
        </a:p>
      </dgm:t>
    </dgm:pt>
    <dgm:pt modelId="{48CCCA90-C625-5549-8D3B-4CC06EAAE5D7}">
      <dgm:prSet/>
      <dgm:spPr>
        <a:ln>
          <a:solidFill>
            <a:schemeClr val="accent6"/>
          </a:solidFill>
        </a:ln>
      </dgm:spPr>
      <dgm:t>
        <a:bodyPr/>
        <a:lstStyle/>
        <a:p>
          <a:pPr>
            <a:buFont typeface="+mj-lt"/>
            <a:buNone/>
          </a:pPr>
          <a:r>
            <a:rPr lang="en-GB" b="0" i="0" u="none" dirty="0"/>
            <a:t>Develop internal and external communications</a:t>
          </a:r>
        </a:p>
      </dgm:t>
    </dgm:pt>
    <dgm:pt modelId="{AF0D53B4-8270-D44F-89C2-A819151D7056}" type="parTrans" cxnId="{4EAF7865-61A4-CB49-AE14-F431A71C195A}">
      <dgm:prSet/>
      <dgm:spPr/>
      <dgm:t>
        <a:bodyPr/>
        <a:lstStyle/>
        <a:p>
          <a:endParaRPr lang="en-GB"/>
        </a:p>
      </dgm:t>
    </dgm:pt>
    <dgm:pt modelId="{2F73C1B7-2B17-ED44-AE3F-A14CCE3CF679}" type="sibTrans" cxnId="{4EAF7865-61A4-CB49-AE14-F431A71C195A}">
      <dgm:prSet/>
      <dgm:spPr/>
      <dgm:t>
        <a:bodyPr/>
        <a:lstStyle/>
        <a:p>
          <a:endParaRPr lang="en-GB"/>
        </a:p>
      </dgm:t>
    </dgm:pt>
    <dgm:pt modelId="{355B66CF-4F8A-3D43-989B-3D832EF393A3}" type="pres">
      <dgm:prSet presAssocID="{7E02449B-B9F9-0143-B268-EF9699FEEB60}" presName="linearFlow" presStyleCnt="0">
        <dgm:presLayoutVars>
          <dgm:dir/>
          <dgm:animLvl val="lvl"/>
          <dgm:resizeHandles val="exact"/>
        </dgm:presLayoutVars>
      </dgm:prSet>
      <dgm:spPr/>
    </dgm:pt>
    <dgm:pt modelId="{9C6B2298-D88A-3147-99A4-1F3303087082}" type="pres">
      <dgm:prSet presAssocID="{30938108-FA1F-584F-A9B9-D23F73CEC79D}" presName="composite" presStyleCnt="0"/>
      <dgm:spPr/>
    </dgm:pt>
    <dgm:pt modelId="{D51BEC6D-37F8-4240-99B5-D500902344A9}" type="pres">
      <dgm:prSet presAssocID="{30938108-FA1F-584F-A9B9-D23F73CEC79D}" presName="parentText" presStyleLbl="alignNode1" presStyleIdx="0" presStyleCnt="5">
        <dgm:presLayoutVars>
          <dgm:chMax val="1"/>
          <dgm:bulletEnabled val="1"/>
        </dgm:presLayoutVars>
      </dgm:prSet>
      <dgm:spPr/>
    </dgm:pt>
    <dgm:pt modelId="{D2A3A657-0D47-3342-87B4-985F9C1339E8}" type="pres">
      <dgm:prSet presAssocID="{30938108-FA1F-584F-A9B9-D23F73CEC79D}" presName="descendantText" presStyleLbl="alignAcc1" presStyleIdx="0" presStyleCnt="5">
        <dgm:presLayoutVars>
          <dgm:bulletEnabled val="1"/>
        </dgm:presLayoutVars>
      </dgm:prSet>
      <dgm:spPr/>
    </dgm:pt>
    <dgm:pt modelId="{415F4DD5-2C02-324F-B623-546201523FD8}" type="pres">
      <dgm:prSet presAssocID="{9ACBF195-5832-D947-8C58-3F41DC4C210C}" presName="sp" presStyleCnt="0"/>
      <dgm:spPr/>
    </dgm:pt>
    <dgm:pt modelId="{CC5E0F5B-089E-BF4F-805E-01083BA50C16}" type="pres">
      <dgm:prSet presAssocID="{B08D721E-4AD7-CD4C-80CF-037DE3ECD352}" presName="composite" presStyleCnt="0"/>
      <dgm:spPr/>
    </dgm:pt>
    <dgm:pt modelId="{17970252-1930-974A-92AF-27F1E8242102}" type="pres">
      <dgm:prSet presAssocID="{B08D721E-4AD7-CD4C-80CF-037DE3ECD352}" presName="parentText" presStyleLbl="alignNode1" presStyleIdx="1" presStyleCnt="5">
        <dgm:presLayoutVars>
          <dgm:chMax val="1"/>
          <dgm:bulletEnabled val="1"/>
        </dgm:presLayoutVars>
      </dgm:prSet>
      <dgm:spPr/>
    </dgm:pt>
    <dgm:pt modelId="{91F15816-6C21-8F45-A050-21AA45D39049}" type="pres">
      <dgm:prSet presAssocID="{B08D721E-4AD7-CD4C-80CF-037DE3ECD352}" presName="descendantText" presStyleLbl="alignAcc1" presStyleIdx="1" presStyleCnt="5">
        <dgm:presLayoutVars>
          <dgm:bulletEnabled val="1"/>
        </dgm:presLayoutVars>
      </dgm:prSet>
      <dgm:spPr/>
    </dgm:pt>
    <dgm:pt modelId="{2C46AF30-13AB-C643-9B65-88BB699A5764}" type="pres">
      <dgm:prSet presAssocID="{BF8C03B2-C001-514D-B4F4-E539EBAEB6F4}" presName="sp" presStyleCnt="0"/>
      <dgm:spPr/>
    </dgm:pt>
    <dgm:pt modelId="{FC62204D-1397-0F44-B7D2-9F25213E2CF5}" type="pres">
      <dgm:prSet presAssocID="{1962CE66-9C31-044F-A1AD-824D9D748701}" presName="composite" presStyleCnt="0"/>
      <dgm:spPr/>
    </dgm:pt>
    <dgm:pt modelId="{9B04840D-F333-494E-9D37-9D9C00B705F5}" type="pres">
      <dgm:prSet presAssocID="{1962CE66-9C31-044F-A1AD-824D9D748701}" presName="parentText" presStyleLbl="alignNode1" presStyleIdx="2" presStyleCnt="5">
        <dgm:presLayoutVars>
          <dgm:chMax val="1"/>
          <dgm:bulletEnabled val="1"/>
        </dgm:presLayoutVars>
      </dgm:prSet>
      <dgm:spPr/>
    </dgm:pt>
    <dgm:pt modelId="{DAEF3396-6CC2-6845-B94C-5AFB27B721B6}" type="pres">
      <dgm:prSet presAssocID="{1962CE66-9C31-044F-A1AD-824D9D748701}" presName="descendantText" presStyleLbl="alignAcc1" presStyleIdx="2" presStyleCnt="5">
        <dgm:presLayoutVars>
          <dgm:bulletEnabled val="1"/>
        </dgm:presLayoutVars>
      </dgm:prSet>
      <dgm:spPr/>
    </dgm:pt>
    <dgm:pt modelId="{06742532-2DD5-7A40-8735-43257EC8DAD0}" type="pres">
      <dgm:prSet presAssocID="{2861A74A-0CE2-B945-B8C6-D16D1AB68C23}" presName="sp" presStyleCnt="0"/>
      <dgm:spPr/>
    </dgm:pt>
    <dgm:pt modelId="{6C4B984B-A2EB-0A40-B400-4DA5B335D99E}" type="pres">
      <dgm:prSet presAssocID="{4BE7E657-931C-2A46-97C6-9EA8BCC295F1}" presName="composite" presStyleCnt="0"/>
      <dgm:spPr/>
    </dgm:pt>
    <dgm:pt modelId="{5743D01B-0593-4F42-9273-29960DC3836F}" type="pres">
      <dgm:prSet presAssocID="{4BE7E657-931C-2A46-97C6-9EA8BCC295F1}" presName="parentText" presStyleLbl="alignNode1" presStyleIdx="3" presStyleCnt="5">
        <dgm:presLayoutVars>
          <dgm:chMax val="1"/>
          <dgm:bulletEnabled val="1"/>
        </dgm:presLayoutVars>
      </dgm:prSet>
      <dgm:spPr/>
    </dgm:pt>
    <dgm:pt modelId="{1FE0F2ED-8CB8-6240-ACB3-17626C8F6DD6}" type="pres">
      <dgm:prSet presAssocID="{4BE7E657-931C-2A46-97C6-9EA8BCC295F1}" presName="descendantText" presStyleLbl="alignAcc1" presStyleIdx="3" presStyleCnt="5">
        <dgm:presLayoutVars>
          <dgm:bulletEnabled val="1"/>
        </dgm:presLayoutVars>
      </dgm:prSet>
      <dgm:spPr/>
    </dgm:pt>
    <dgm:pt modelId="{9EE3D629-C219-7742-AFDD-5EFB3A9C6678}" type="pres">
      <dgm:prSet presAssocID="{AA60DFB8-5730-2E4B-929C-B1DA872E7428}" presName="sp" presStyleCnt="0"/>
      <dgm:spPr/>
    </dgm:pt>
    <dgm:pt modelId="{EFE7699B-CE44-A841-95F2-691588448A4A}" type="pres">
      <dgm:prSet presAssocID="{AFAE080A-89B9-644B-A0C5-891CEF3543BC}" presName="composite" presStyleCnt="0"/>
      <dgm:spPr/>
    </dgm:pt>
    <dgm:pt modelId="{42E0CE4D-8C2B-BC4F-B2F4-675D16EB5D13}" type="pres">
      <dgm:prSet presAssocID="{AFAE080A-89B9-644B-A0C5-891CEF3543BC}" presName="parentText" presStyleLbl="alignNode1" presStyleIdx="4" presStyleCnt="5">
        <dgm:presLayoutVars>
          <dgm:chMax val="1"/>
          <dgm:bulletEnabled val="1"/>
        </dgm:presLayoutVars>
      </dgm:prSet>
      <dgm:spPr/>
    </dgm:pt>
    <dgm:pt modelId="{7667114A-4145-CF49-B9E6-2968A5A274FA}" type="pres">
      <dgm:prSet presAssocID="{AFAE080A-89B9-644B-A0C5-891CEF3543BC}" presName="descendantText" presStyleLbl="alignAcc1" presStyleIdx="4" presStyleCnt="5">
        <dgm:presLayoutVars>
          <dgm:bulletEnabled val="1"/>
        </dgm:presLayoutVars>
      </dgm:prSet>
      <dgm:spPr/>
    </dgm:pt>
  </dgm:ptLst>
  <dgm:cxnLst>
    <dgm:cxn modelId="{DB8BB600-6893-8B42-9FBF-B7416A30514A}" srcId="{1962CE66-9C31-044F-A1AD-824D9D748701}" destId="{275CDF29-BD1D-F24D-B477-06CFC8423389}" srcOrd="0" destOrd="0" parTransId="{5628E3B2-F1B3-CD46-8104-233EBF87CCFA}" sibTransId="{4F0B47E9-72AC-B048-8745-C1C40F9D3C5B}"/>
    <dgm:cxn modelId="{6D270713-67E0-F24D-BDFC-AAEE3DBD85AD}" srcId="{30938108-FA1F-584F-A9B9-D23F73CEC79D}" destId="{16F5CA14-B96A-FC41-93C7-C754FF297E1F}" srcOrd="0" destOrd="0" parTransId="{190BA149-1763-5842-AC59-ED8C2439E95A}" sibTransId="{B12E53AE-0670-9244-B2AC-31B409366853}"/>
    <dgm:cxn modelId="{58BE8642-3A9D-DE44-913E-45E70DA9AE8B}" type="presOf" srcId="{B08D721E-4AD7-CD4C-80CF-037DE3ECD352}" destId="{17970252-1930-974A-92AF-27F1E8242102}" srcOrd="0" destOrd="0" presId="urn:microsoft.com/office/officeart/2005/8/layout/chevron2"/>
    <dgm:cxn modelId="{314AD54B-0903-ED4A-A560-9FCD2CAECBA0}" srcId="{7E02449B-B9F9-0143-B268-EF9699FEEB60}" destId="{30938108-FA1F-584F-A9B9-D23F73CEC79D}" srcOrd="0" destOrd="0" parTransId="{49592F83-0896-0149-8FC5-042C8E850845}" sibTransId="{9ACBF195-5832-D947-8C58-3F41DC4C210C}"/>
    <dgm:cxn modelId="{E9BA8055-3FE8-D147-B76C-B70544A1F7A0}" type="presOf" srcId="{4BE7E657-931C-2A46-97C6-9EA8BCC295F1}" destId="{5743D01B-0593-4F42-9273-29960DC3836F}" srcOrd="0" destOrd="0" presId="urn:microsoft.com/office/officeart/2005/8/layout/chevron2"/>
    <dgm:cxn modelId="{3DECBE61-4E6D-C14F-979E-4488C28CF4EA}" type="presOf" srcId="{7E02449B-B9F9-0143-B268-EF9699FEEB60}" destId="{355B66CF-4F8A-3D43-989B-3D832EF393A3}" srcOrd="0" destOrd="0" presId="urn:microsoft.com/office/officeart/2005/8/layout/chevron2"/>
    <dgm:cxn modelId="{1AFD9463-9BAC-D14A-86FD-A51D0FB2BAAD}" type="presOf" srcId="{AFAE080A-89B9-644B-A0C5-891CEF3543BC}" destId="{42E0CE4D-8C2B-BC4F-B2F4-675D16EB5D13}" srcOrd="0" destOrd="0" presId="urn:microsoft.com/office/officeart/2005/8/layout/chevron2"/>
    <dgm:cxn modelId="{7CC0E263-3C50-BE45-9604-D7523D84CBDE}" srcId="{4BE7E657-931C-2A46-97C6-9EA8BCC295F1}" destId="{D46B5DE3-39E1-D74A-83A0-01315C3127EF}" srcOrd="0" destOrd="0" parTransId="{7B8B2012-FFE7-CF42-B62F-B0D6F836061D}" sibTransId="{03AC3C7B-B20B-0140-93A3-F6936DD33CD6}"/>
    <dgm:cxn modelId="{6CEFE763-B6D7-AE48-95FD-79BCDE9C7C1A}" srcId="{7E02449B-B9F9-0143-B268-EF9699FEEB60}" destId="{AFAE080A-89B9-644B-A0C5-891CEF3543BC}" srcOrd="4" destOrd="0" parTransId="{4FEC153A-B400-7F4C-B852-AB67F28F4A19}" sibTransId="{0366DADA-B1BD-8640-B782-4AA619E02A71}"/>
    <dgm:cxn modelId="{4EAF7865-61A4-CB49-AE14-F431A71C195A}" srcId="{AFAE080A-89B9-644B-A0C5-891CEF3543BC}" destId="{48CCCA90-C625-5549-8D3B-4CC06EAAE5D7}" srcOrd="1" destOrd="0" parTransId="{AF0D53B4-8270-D44F-89C2-A819151D7056}" sibTransId="{2F73C1B7-2B17-ED44-AE3F-A14CCE3CF679}"/>
    <dgm:cxn modelId="{489A3469-3F77-FA49-AE30-F60D85C6EF05}" type="presOf" srcId="{427A2A67-E9A7-2F46-8871-C448ADA56A82}" destId="{7667114A-4145-CF49-B9E6-2968A5A274FA}" srcOrd="0" destOrd="0" presId="urn:microsoft.com/office/officeart/2005/8/layout/chevron2"/>
    <dgm:cxn modelId="{F2A44F79-1B09-9142-BB05-A71056EB110B}" srcId="{B08D721E-4AD7-CD4C-80CF-037DE3ECD352}" destId="{3207AEFE-D116-0A47-AB08-B26189504329}" srcOrd="0" destOrd="0" parTransId="{5BE06DEB-70A4-DA40-86EB-2D711D2F069B}" sibTransId="{D7CB3951-F6F2-834F-A105-C0134E192272}"/>
    <dgm:cxn modelId="{0E385C7F-BDCB-6C4C-B186-5A484F0CE129}" srcId="{7E02449B-B9F9-0143-B268-EF9699FEEB60}" destId="{1962CE66-9C31-044F-A1AD-824D9D748701}" srcOrd="2" destOrd="0" parTransId="{356D8C68-97DE-1B43-89B9-CF03F3649258}" sibTransId="{2861A74A-0CE2-B945-B8C6-D16D1AB68C23}"/>
    <dgm:cxn modelId="{31645780-F312-1A4D-B621-D13C633E739B}" type="presOf" srcId="{3207AEFE-D116-0A47-AB08-B26189504329}" destId="{91F15816-6C21-8F45-A050-21AA45D39049}" srcOrd="0" destOrd="0" presId="urn:microsoft.com/office/officeart/2005/8/layout/chevron2"/>
    <dgm:cxn modelId="{EE3E2F81-9901-D340-8686-34E6808F39DB}" type="presOf" srcId="{1962CE66-9C31-044F-A1AD-824D9D748701}" destId="{9B04840D-F333-494E-9D37-9D9C00B705F5}" srcOrd="0" destOrd="0" presId="urn:microsoft.com/office/officeart/2005/8/layout/chevron2"/>
    <dgm:cxn modelId="{D9999082-0C28-F24B-BB06-C6B53798A7A9}" type="presOf" srcId="{48CCCA90-C625-5549-8D3B-4CC06EAAE5D7}" destId="{7667114A-4145-CF49-B9E6-2968A5A274FA}" srcOrd="0" destOrd="1" presId="urn:microsoft.com/office/officeart/2005/8/layout/chevron2"/>
    <dgm:cxn modelId="{4DDA4F8E-C438-1F4A-9048-44F97E74E739}" srcId="{7E02449B-B9F9-0143-B268-EF9699FEEB60}" destId="{B08D721E-4AD7-CD4C-80CF-037DE3ECD352}" srcOrd="1" destOrd="0" parTransId="{1AAFB9C4-028D-6C48-8D13-37B49B1E75D8}" sibTransId="{BF8C03B2-C001-514D-B4F4-E539EBAEB6F4}"/>
    <dgm:cxn modelId="{E5807D9B-3C4D-8B42-964F-EC6BD68A8FD3}" srcId="{7E02449B-B9F9-0143-B268-EF9699FEEB60}" destId="{4BE7E657-931C-2A46-97C6-9EA8BCC295F1}" srcOrd="3" destOrd="0" parTransId="{2FDEBA39-9B94-9243-AEFD-1279C72CB6CE}" sibTransId="{AA60DFB8-5730-2E4B-929C-B1DA872E7428}"/>
    <dgm:cxn modelId="{060395B3-50CB-334B-88AD-DF93D724EBC1}" type="presOf" srcId="{30938108-FA1F-584F-A9B9-D23F73CEC79D}" destId="{D51BEC6D-37F8-4240-99B5-D500902344A9}" srcOrd="0" destOrd="0" presId="urn:microsoft.com/office/officeart/2005/8/layout/chevron2"/>
    <dgm:cxn modelId="{5F90D4D5-6217-114D-B648-FF73D92170F1}" type="presOf" srcId="{D46B5DE3-39E1-D74A-83A0-01315C3127EF}" destId="{1FE0F2ED-8CB8-6240-ACB3-17626C8F6DD6}" srcOrd="0" destOrd="0" presId="urn:microsoft.com/office/officeart/2005/8/layout/chevron2"/>
    <dgm:cxn modelId="{7EC0DED6-D258-C949-ABB4-D891C57A1FE7}" srcId="{AFAE080A-89B9-644B-A0C5-891CEF3543BC}" destId="{427A2A67-E9A7-2F46-8871-C448ADA56A82}" srcOrd="0" destOrd="0" parTransId="{F2499156-DB5E-1E40-AA07-04244A2082FD}" sibTransId="{3C69E2BB-78CA-A54E-81C4-BED728C554E1}"/>
    <dgm:cxn modelId="{BEFCD5F4-1111-D34C-9DF3-BFFD70DE12B7}" type="presOf" srcId="{275CDF29-BD1D-F24D-B477-06CFC8423389}" destId="{DAEF3396-6CC2-6845-B94C-5AFB27B721B6}" srcOrd="0" destOrd="0" presId="urn:microsoft.com/office/officeart/2005/8/layout/chevron2"/>
    <dgm:cxn modelId="{06A5BBFA-8AD5-7047-AAD0-6D295CB122A6}" type="presOf" srcId="{16F5CA14-B96A-FC41-93C7-C754FF297E1F}" destId="{D2A3A657-0D47-3342-87B4-985F9C1339E8}" srcOrd="0" destOrd="0" presId="urn:microsoft.com/office/officeart/2005/8/layout/chevron2"/>
    <dgm:cxn modelId="{BCCDC358-FD89-6D4D-9B35-DB7103FAA4C5}" type="presParOf" srcId="{355B66CF-4F8A-3D43-989B-3D832EF393A3}" destId="{9C6B2298-D88A-3147-99A4-1F3303087082}" srcOrd="0" destOrd="0" presId="urn:microsoft.com/office/officeart/2005/8/layout/chevron2"/>
    <dgm:cxn modelId="{DFEE7294-D510-D040-8BBA-350C28DE30A5}" type="presParOf" srcId="{9C6B2298-D88A-3147-99A4-1F3303087082}" destId="{D51BEC6D-37F8-4240-99B5-D500902344A9}" srcOrd="0" destOrd="0" presId="urn:microsoft.com/office/officeart/2005/8/layout/chevron2"/>
    <dgm:cxn modelId="{1C618871-0060-2341-AA8E-8B96DB72841F}" type="presParOf" srcId="{9C6B2298-D88A-3147-99A4-1F3303087082}" destId="{D2A3A657-0D47-3342-87B4-985F9C1339E8}" srcOrd="1" destOrd="0" presId="urn:microsoft.com/office/officeart/2005/8/layout/chevron2"/>
    <dgm:cxn modelId="{63EF5E3A-44E6-874F-95B6-343B9075FC13}" type="presParOf" srcId="{355B66CF-4F8A-3D43-989B-3D832EF393A3}" destId="{415F4DD5-2C02-324F-B623-546201523FD8}" srcOrd="1" destOrd="0" presId="urn:microsoft.com/office/officeart/2005/8/layout/chevron2"/>
    <dgm:cxn modelId="{2ED09D52-EFE6-644B-940D-9F05283079F9}" type="presParOf" srcId="{355B66CF-4F8A-3D43-989B-3D832EF393A3}" destId="{CC5E0F5B-089E-BF4F-805E-01083BA50C16}" srcOrd="2" destOrd="0" presId="urn:microsoft.com/office/officeart/2005/8/layout/chevron2"/>
    <dgm:cxn modelId="{A5AC4EB2-93EB-8C4D-B460-69A80A1D7D9B}" type="presParOf" srcId="{CC5E0F5B-089E-BF4F-805E-01083BA50C16}" destId="{17970252-1930-974A-92AF-27F1E8242102}" srcOrd="0" destOrd="0" presId="urn:microsoft.com/office/officeart/2005/8/layout/chevron2"/>
    <dgm:cxn modelId="{3336A74D-5B93-D34C-9368-1A37A3D08F05}" type="presParOf" srcId="{CC5E0F5B-089E-BF4F-805E-01083BA50C16}" destId="{91F15816-6C21-8F45-A050-21AA45D39049}" srcOrd="1" destOrd="0" presId="urn:microsoft.com/office/officeart/2005/8/layout/chevron2"/>
    <dgm:cxn modelId="{1222A949-BBF4-C04F-A80C-90E2DA79C225}" type="presParOf" srcId="{355B66CF-4F8A-3D43-989B-3D832EF393A3}" destId="{2C46AF30-13AB-C643-9B65-88BB699A5764}" srcOrd="3" destOrd="0" presId="urn:microsoft.com/office/officeart/2005/8/layout/chevron2"/>
    <dgm:cxn modelId="{C399B969-3E58-5744-AB1F-A82CC6880DBC}" type="presParOf" srcId="{355B66CF-4F8A-3D43-989B-3D832EF393A3}" destId="{FC62204D-1397-0F44-B7D2-9F25213E2CF5}" srcOrd="4" destOrd="0" presId="urn:microsoft.com/office/officeart/2005/8/layout/chevron2"/>
    <dgm:cxn modelId="{EE834BA0-C354-9B41-A2DF-424D337E8E03}" type="presParOf" srcId="{FC62204D-1397-0F44-B7D2-9F25213E2CF5}" destId="{9B04840D-F333-494E-9D37-9D9C00B705F5}" srcOrd="0" destOrd="0" presId="urn:microsoft.com/office/officeart/2005/8/layout/chevron2"/>
    <dgm:cxn modelId="{E82F38BD-7B37-C44E-B8D7-750124226EA0}" type="presParOf" srcId="{FC62204D-1397-0F44-B7D2-9F25213E2CF5}" destId="{DAEF3396-6CC2-6845-B94C-5AFB27B721B6}" srcOrd="1" destOrd="0" presId="urn:microsoft.com/office/officeart/2005/8/layout/chevron2"/>
    <dgm:cxn modelId="{72FB9031-2AC2-9A45-B842-AB9480C5555E}" type="presParOf" srcId="{355B66CF-4F8A-3D43-989B-3D832EF393A3}" destId="{06742532-2DD5-7A40-8735-43257EC8DAD0}" srcOrd="5" destOrd="0" presId="urn:microsoft.com/office/officeart/2005/8/layout/chevron2"/>
    <dgm:cxn modelId="{5257190B-CA75-9642-95FA-01126C03A9B0}" type="presParOf" srcId="{355B66CF-4F8A-3D43-989B-3D832EF393A3}" destId="{6C4B984B-A2EB-0A40-B400-4DA5B335D99E}" srcOrd="6" destOrd="0" presId="urn:microsoft.com/office/officeart/2005/8/layout/chevron2"/>
    <dgm:cxn modelId="{F1352B29-85C1-6A45-B16A-9385F160A9DA}" type="presParOf" srcId="{6C4B984B-A2EB-0A40-B400-4DA5B335D99E}" destId="{5743D01B-0593-4F42-9273-29960DC3836F}" srcOrd="0" destOrd="0" presId="urn:microsoft.com/office/officeart/2005/8/layout/chevron2"/>
    <dgm:cxn modelId="{BFDD5610-D704-884A-939E-F522C3C631E8}" type="presParOf" srcId="{6C4B984B-A2EB-0A40-B400-4DA5B335D99E}" destId="{1FE0F2ED-8CB8-6240-ACB3-17626C8F6DD6}" srcOrd="1" destOrd="0" presId="urn:microsoft.com/office/officeart/2005/8/layout/chevron2"/>
    <dgm:cxn modelId="{8D3F45FC-3C7D-6D41-9B98-9DCAABE4011C}" type="presParOf" srcId="{355B66CF-4F8A-3D43-989B-3D832EF393A3}" destId="{9EE3D629-C219-7742-AFDD-5EFB3A9C6678}" srcOrd="7" destOrd="0" presId="urn:microsoft.com/office/officeart/2005/8/layout/chevron2"/>
    <dgm:cxn modelId="{9602A8D0-62C2-9848-8EE3-4F4A72373CAE}" type="presParOf" srcId="{355B66CF-4F8A-3D43-989B-3D832EF393A3}" destId="{EFE7699B-CE44-A841-95F2-691588448A4A}" srcOrd="8" destOrd="0" presId="urn:microsoft.com/office/officeart/2005/8/layout/chevron2"/>
    <dgm:cxn modelId="{72127C2E-8E48-6D4E-8420-0B219671F5E9}" type="presParOf" srcId="{EFE7699B-CE44-A841-95F2-691588448A4A}" destId="{42E0CE4D-8C2B-BC4F-B2F4-675D16EB5D13}" srcOrd="0" destOrd="0" presId="urn:microsoft.com/office/officeart/2005/8/layout/chevron2"/>
    <dgm:cxn modelId="{79983C13-14FC-B648-8856-F2BC7F9CCFAD}" type="presParOf" srcId="{EFE7699B-CE44-A841-95F2-691588448A4A}" destId="{7667114A-4145-CF49-B9E6-2968A5A274FA}"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A3DCF-CE53-664B-8B85-BF42ADEDFCF2}">
      <dsp:nvSpPr>
        <dsp:cNvPr id="0" name=""/>
        <dsp:cNvSpPr/>
      </dsp:nvSpPr>
      <dsp:spPr>
        <a:xfrm>
          <a:off x="3082131" y="0"/>
          <a:ext cx="4351338" cy="4351338"/>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679C4D-18B5-C043-852C-4637A5A4A121}">
      <dsp:nvSpPr>
        <dsp:cNvPr id="0" name=""/>
        <dsp:cNvSpPr/>
      </dsp:nvSpPr>
      <dsp:spPr>
        <a:xfrm>
          <a:off x="3364967" y="282836"/>
          <a:ext cx="1740535" cy="1740535"/>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Operations discovery </a:t>
          </a:r>
          <a:endParaRPr lang="en-GB" sz="2300" kern="1200" dirty="0"/>
        </a:p>
      </dsp:txBody>
      <dsp:txXfrm>
        <a:off x="3449933" y="367802"/>
        <a:ext cx="1570603" cy="1570603"/>
      </dsp:txXfrm>
    </dsp:sp>
    <dsp:sp modelId="{7FE97C43-FA35-794E-A053-5B11FB0B9701}">
      <dsp:nvSpPr>
        <dsp:cNvPr id="0" name=""/>
        <dsp:cNvSpPr/>
      </dsp:nvSpPr>
      <dsp:spPr>
        <a:xfrm>
          <a:off x="5410096" y="282836"/>
          <a:ext cx="1740535" cy="1740535"/>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Customer discovery </a:t>
          </a:r>
          <a:endParaRPr lang="en-GB" sz="2300" kern="1200" dirty="0"/>
        </a:p>
      </dsp:txBody>
      <dsp:txXfrm>
        <a:off x="5495062" y="367802"/>
        <a:ext cx="1570603" cy="1570603"/>
      </dsp:txXfrm>
    </dsp:sp>
    <dsp:sp modelId="{E7B0C346-49BB-A942-947A-3C18D542C5CE}">
      <dsp:nvSpPr>
        <dsp:cNvPr id="0" name=""/>
        <dsp:cNvSpPr/>
      </dsp:nvSpPr>
      <dsp:spPr>
        <a:xfrm>
          <a:off x="3364967" y="2327965"/>
          <a:ext cx="1740535" cy="1740535"/>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Operations efficacy </a:t>
          </a:r>
          <a:endParaRPr lang="en-GB" sz="2300" kern="1200" dirty="0"/>
        </a:p>
      </dsp:txBody>
      <dsp:txXfrm>
        <a:off x="3449933" y="2412931"/>
        <a:ext cx="1570603" cy="1570603"/>
      </dsp:txXfrm>
    </dsp:sp>
    <dsp:sp modelId="{4BC1FB37-3C50-2040-9309-C109D5017572}">
      <dsp:nvSpPr>
        <dsp:cNvPr id="0" name=""/>
        <dsp:cNvSpPr/>
      </dsp:nvSpPr>
      <dsp:spPr>
        <a:xfrm>
          <a:off x="5410096" y="2327965"/>
          <a:ext cx="1740535" cy="1740535"/>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1" kern="1200" dirty="0"/>
            <a:t>Customer efficacy </a:t>
          </a:r>
          <a:endParaRPr lang="en-GB" sz="2300" kern="1200" dirty="0"/>
        </a:p>
      </dsp:txBody>
      <dsp:txXfrm>
        <a:off x="5495062" y="2412931"/>
        <a:ext cx="1570603" cy="15706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A3DCF-CE53-664B-8B85-BF42ADEDFCF2}">
      <dsp:nvSpPr>
        <dsp:cNvPr id="0" name=""/>
        <dsp:cNvSpPr/>
      </dsp:nvSpPr>
      <dsp:spPr>
        <a:xfrm>
          <a:off x="3082131" y="0"/>
          <a:ext cx="4351338" cy="4351338"/>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679C4D-18B5-C043-852C-4637A5A4A121}">
      <dsp:nvSpPr>
        <dsp:cNvPr id="0" name=""/>
        <dsp:cNvSpPr/>
      </dsp:nvSpPr>
      <dsp:spPr>
        <a:xfrm>
          <a:off x="3364967" y="282836"/>
          <a:ext cx="1740535" cy="1740535"/>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t>Effectiveness</a:t>
          </a:r>
        </a:p>
        <a:p>
          <a:pPr marL="0" lvl="0" indent="0" algn="ctr" defTabSz="889000">
            <a:lnSpc>
              <a:spcPct val="90000"/>
            </a:lnSpc>
            <a:spcBef>
              <a:spcPct val="0"/>
            </a:spcBef>
            <a:spcAft>
              <a:spcPct val="35000"/>
            </a:spcAft>
            <a:buNone/>
          </a:pPr>
          <a:endParaRPr lang="en-GB" sz="2000" b="1" kern="1200" dirty="0"/>
        </a:p>
        <a:p>
          <a:pPr marL="0" lvl="0" indent="0" algn="ctr" defTabSz="889000">
            <a:lnSpc>
              <a:spcPct val="90000"/>
            </a:lnSpc>
            <a:spcBef>
              <a:spcPct val="0"/>
            </a:spcBef>
            <a:spcAft>
              <a:spcPct val="35000"/>
            </a:spcAft>
            <a:buNone/>
          </a:pPr>
          <a:endParaRPr lang="en-GB" sz="2000" kern="1200" dirty="0"/>
        </a:p>
      </dsp:txBody>
      <dsp:txXfrm>
        <a:off x="3449933" y="367802"/>
        <a:ext cx="1570603" cy="1570603"/>
      </dsp:txXfrm>
    </dsp:sp>
    <dsp:sp modelId="{7FE97C43-FA35-794E-A053-5B11FB0B9701}">
      <dsp:nvSpPr>
        <dsp:cNvPr id="0" name=""/>
        <dsp:cNvSpPr/>
      </dsp:nvSpPr>
      <dsp:spPr>
        <a:xfrm>
          <a:off x="5410096" y="282836"/>
          <a:ext cx="1740535" cy="1740535"/>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t>Innovation</a:t>
          </a:r>
        </a:p>
        <a:p>
          <a:pPr marL="0" lvl="0" indent="0" algn="ctr" defTabSz="889000">
            <a:lnSpc>
              <a:spcPct val="90000"/>
            </a:lnSpc>
            <a:spcBef>
              <a:spcPct val="0"/>
            </a:spcBef>
            <a:spcAft>
              <a:spcPct val="35000"/>
            </a:spcAft>
            <a:buNone/>
          </a:pPr>
          <a:endParaRPr lang="en-GB" sz="2000" b="1" kern="1200" dirty="0"/>
        </a:p>
        <a:p>
          <a:pPr marL="0" lvl="0" indent="0" algn="ctr" defTabSz="889000">
            <a:lnSpc>
              <a:spcPct val="90000"/>
            </a:lnSpc>
            <a:spcBef>
              <a:spcPct val="0"/>
            </a:spcBef>
            <a:spcAft>
              <a:spcPct val="35000"/>
            </a:spcAft>
            <a:buNone/>
          </a:pPr>
          <a:endParaRPr lang="en-GB" sz="2000" kern="1200" dirty="0"/>
        </a:p>
      </dsp:txBody>
      <dsp:txXfrm>
        <a:off x="5495062" y="367802"/>
        <a:ext cx="1570603" cy="1570603"/>
      </dsp:txXfrm>
    </dsp:sp>
    <dsp:sp modelId="{E7B0C346-49BB-A942-947A-3C18D542C5CE}">
      <dsp:nvSpPr>
        <dsp:cNvPr id="0" name=""/>
        <dsp:cNvSpPr/>
      </dsp:nvSpPr>
      <dsp:spPr>
        <a:xfrm>
          <a:off x="3364967" y="2327965"/>
          <a:ext cx="1740535" cy="1740535"/>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t>Efficiency</a:t>
          </a:r>
        </a:p>
        <a:p>
          <a:pPr marL="0" lvl="0" indent="0" algn="ctr" defTabSz="889000">
            <a:lnSpc>
              <a:spcPct val="90000"/>
            </a:lnSpc>
            <a:spcBef>
              <a:spcPct val="0"/>
            </a:spcBef>
            <a:spcAft>
              <a:spcPct val="35000"/>
            </a:spcAft>
            <a:buNone/>
          </a:pPr>
          <a:endParaRPr lang="en-GB" sz="2000" b="1" kern="1200" dirty="0"/>
        </a:p>
        <a:p>
          <a:pPr marL="0" lvl="0" indent="0" algn="ctr" defTabSz="889000">
            <a:lnSpc>
              <a:spcPct val="90000"/>
            </a:lnSpc>
            <a:spcBef>
              <a:spcPct val="0"/>
            </a:spcBef>
            <a:spcAft>
              <a:spcPct val="35000"/>
            </a:spcAft>
            <a:buNone/>
          </a:pPr>
          <a:endParaRPr lang="en-GB" sz="2000" kern="1200" dirty="0"/>
        </a:p>
      </dsp:txBody>
      <dsp:txXfrm>
        <a:off x="3449933" y="2412931"/>
        <a:ext cx="1570603" cy="1570603"/>
      </dsp:txXfrm>
    </dsp:sp>
    <dsp:sp modelId="{4BC1FB37-3C50-2040-9309-C109D5017572}">
      <dsp:nvSpPr>
        <dsp:cNvPr id="0" name=""/>
        <dsp:cNvSpPr/>
      </dsp:nvSpPr>
      <dsp:spPr>
        <a:xfrm>
          <a:off x="5410096" y="2327965"/>
          <a:ext cx="1740535" cy="1740535"/>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t>Expert</a:t>
          </a:r>
        </a:p>
        <a:p>
          <a:pPr marL="0" lvl="0" indent="0" algn="ctr" defTabSz="889000">
            <a:lnSpc>
              <a:spcPct val="90000"/>
            </a:lnSpc>
            <a:spcBef>
              <a:spcPct val="0"/>
            </a:spcBef>
            <a:spcAft>
              <a:spcPct val="35000"/>
            </a:spcAft>
            <a:buNone/>
          </a:pPr>
          <a:endParaRPr lang="en-GB" sz="2000" b="1" kern="1200" dirty="0"/>
        </a:p>
        <a:p>
          <a:pPr marL="0" lvl="0" indent="0" algn="ctr" defTabSz="889000">
            <a:lnSpc>
              <a:spcPct val="90000"/>
            </a:lnSpc>
            <a:spcBef>
              <a:spcPct val="0"/>
            </a:spcBef>
            <a:spcAft>
              <a:spcPct val="35000"/>
            </a:spcAft>
            <a:buNone/>
          </a:pPr>
          <a:endParaRPr lang="en-GB" sz="2000" kern="1200" dirty="0"/>
        </a:p>
      </dsp:txBody>
      <dsp:txXfrm>
        <a:off x="5495062" y="2412931"/>
        <a:ext cx="1570603" cy="15706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1BEC6D-37F8-4240-99B5-D500902344A9}">
      <dsp:nvSpPr>
        <dsp:cNvPr id="0" name=""/>
        <dsp:cNvSpPr/>
      </dsp:nvSpPr>
      <dsp:spPr>
        <a:xfrm rot="5400000">
          <a:off x="-144690" y="146350"/>
          <a:ext cx="964603" cy="675222"/>
        </a:xfrm>
        <a:prstGeom prst="chevron">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Step 1</a:t>
          </a:r>
        </a:p>
      </dsp:txBody>
      <dsp:txXfrm rot="-5400000">
        <a:off x="1" y="339270"/>
        <a:ext cx="675222" cy="289381"/>
      </dsp:txXfrm>
    </dsp:sp>
    <dsp:sp modelId="{D2A3A657-0D47-3342-87B4-985F9C1339E8}">
      <dsp:nvSpPr>
        <dsp:cNvPr id="0" name=""/>
        <dsp:cNvSpPr/>
      </dsp:nvSpPr>
      <dsp:spPr>
        <a:xfrm rot="5400000">
          <a:off x="5281915" y="-4605033"/>
          <a:ext cx="626992" cy="9840377"/>
        </a:xfrm>
        <a:prstGeom prst="round2SameRect">
          <a:avLst/>
        </a:prstGeom>
        <a:solidFill>
          <a:schemeClr val="lt1">
            <a:alpha val="90000"/>
            <a:hueOff val="0"/>
            <a:satOff val="0"/>
            <a:lumOff val="0"/>
            <a:alphaOff val="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Font typeface="+mj-lt"/>
            <a:buNone/>
          </a:pPr>
          <a:r>
            <a:rPr lang="en-GB" sz="1700" b="0" i="0" u="none" kern="1200" dirty="0"/>
            <a:t>Execute pilot projects to gain momentum</a:t>
          </a:r>
          <a:endParaRPr lang="en-GB" sz="1700" kern="1200" dirty="0"/>
        </a:p>
      </dsp:txBody>
      <dsp:txXfrm rot="-5400000">
        <a:off x="675223" y="32266"/>
        <a:ext cx="9809770" cy="565778"/>
      </dsp:txXfrm>
    </dsp:sp>
    <dsp:sp modelId="{17970252-1930-974A-92AF-27F1E8242102}">
      <dsp:nvSpPr>
        <dsp:cNvPr id="0" name=""/>
        <dsp:cNvSpPr/>
      </dsp:nvSpPr>
      <dsp:spPr>
        <a:xfrm rot="5400000">
          <a:off x="-144690" y="992203"/>
          <a:ext cx="964603" cy="675222"/>
        </a:xfrm>
        <a:prstGeom prst="chevron">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Step 2</a:t>
          </a:r>
        </a:p>
      </dsp:txBody>
      <dsp:txXfrm rot="-5400000">
        <a:off x="1" y="1185123"/>
        <a:ext cx="675222" cy="289381"/>
      </dsp:txXfrm>
    </dsp:sp>
    <dsp:sp modelId="{91F15816-6C21-8F45-A050-21AA45D39049}">
      <dsp:nvSpPr>
        <dsp:cNvPr id="0" name=""/>
        <dsp:cNvSpPr/>
      </dsp:nvSpPr>
      <dsp:spPr>
        <a:xfrm rot="5400000">
          <a:off x="5281915" y="-3759179"/>
          <a:ext cx="626992" cy="9840377"/>
        </a:xfrm>
        <a:prstGeom prst="round2SameRect">
          <a:avLst/>
        </a:prstGeom>
        <a:solidFill>
          <a:schemeClr val="lt1">
            <a:alpha val="90000"/>
            <a:hueOff val="0"/>
            <a:satOff val="0"/>
            <a:lumOff val="0"/>
            <a:alphaOff val="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Font typeface="+mj-lt"/>
            <a:buNone/>
          </a:pPr>
          <a:r>
            <a:rPr lang="en-GB" sz="1700" b="0" i="0" u="none" kern="1200" dirty="0"/>
            <a:t>Build an in-house AI team</a:t>
          </a:r>
          <a:endParaRPr lang="en-GB" sz="1700" kern="1200" dirty="0"/>
        </a:p>
      </dsp:txBody>
      <dsp:txXfrm rot="-5400000">
        <a:off x="675223" y="878120"/>
        <a:ext cx="9809770" cy="565778"/>
      </dsp:txXfrm>
    </dsp:sp>
    <dsp:sp modelId="{9B04840D-F333-494E-9D37-9D9C00B705F5}">
      <dsp:nvSpPr>
        <dsp:cNvPr id="0" name=""/>
        <dsp:cNvSpPr/>
      </dsp:nvSpPr>
      <dsp:spPr>
        <a:xfrm rot="5400000">
          <a:off x="-144690" y="1838057"/>
          <a:ext cx="964603" cy="675222"/>
        </a:xfrm>
        <a:prstGeom prst="chevron">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Step 3</a:t>
          </a:r>
        </a:p>
      </dsp:txBody>
      <dsp:txXfrm rot="-5400000">
        <a:off x="1" y="2030977"/>
        <a:ext cx="675222" cy="289381"/>
      </dsp:txXfrm>
    </dsp:sp>
    <dsp:sp modelId="{DAEF3396-6CC2-6845-B94C-5AFB27B721B6}">
      <dsp:nvSpPr>
        <dsp:cNvPr id="0" name=""/>
        <dsp:cNvSpPr/>
      </dsp:nvSpPr>
      <dsp:spPr>
        <a:xfrm rot="5400000">
          <a:off x="5281915" y="-2913325"/>
          <a:ext cx="626992" cy="9840377"/>
        </a:xfrm>
        <a:prstGeom prst="round2SameRect">
          <a:avLst/>
        </a:prstGeom>
        <a:solidFill>
          <a:schemeClr val="lt1">
            <a:alpha val="90000"/>
            <a:hueOff val="0"/>
            <a:satOff val="0"/>
            <a:lumOff val="0"/>
            <a:alphaOff val="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Font typeface="+mj-lt"/>
            <a:buNone/>
          </a:pPr>
          <a:r>
            <a:rPr lang="en-GB" sz="1700" b="0" i="0" u="none" kern="1200" dirty="0"/>
            <a:t>Provide broad AI training</a:t>
          </a:r>
          <a:endParaRPr lang="en-GB" sz="1700" kern="1200" dirty="0"/>
        </a:p>
      </dsp:txBody>
      <dsp:txXfrm rot="-5400000">
        <a:off x="675223" y="1723974"/>
        <a:ext cx="9809770" cy="565778"/>
      </dsp:txXfrm>
    </dsp:sp>
    <dsp:sp modelId="{5743D01B-0593-4F42-9273-29960DC3836F}">
      <dsp:nvSpPr>
        <dsp:cNvPr id="0" name=""/>
        <dsp:cNvSpPr/>
      </dsp:nvSpPr>
      <dsp:spPr>
        <a:xfrm rot="5400000">
          <a:off x="-144690" y="2683911"/>
          <a:ext cx="964603" cy="675222"/>
        </a:xfrm>
        <a:prstGeom prst="chevron">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Font typeface="+mj-lt"/>
            <a:buNone/>
          </a:pPr>
          <a:r>
            <a:rPr lang="en-GB" sz="1900" kern="1200" dirty="0"/>
            <a:t>Step 4</a:t>
          </a:r>
        </a:p>
      </dsp:txBody>
      <dsp:txXfrm rot="-5400000">
        <a:off x="1" y="2876831"/>
        <a:ext cx="675222" cy="289381"/>
      </dsp:txXfrm>
    </dsp:sp>
    <dsp:sp modelId="{1FE0F2ED-8CB8-6240-ACB3-17626C8F6DD6}">
      <dsp:nvSpPr>
        <dsp:cNvPr id="0" name=""/>
        <dsp:cNvSpPr/>
      </dsp:nvSpPr>
      <dsp:spPr>
        <a:xfrm rot="5400000">
          <a:off x="5281915" y="-2067471"/>
          <a:ext cx="626992" cy="9840377"/>
        </a:xfrm>
        <a:prstGeom prst="round2SameRect">
          <a:avLst/>
        </a:prstGeom>
        <a:solidFill>
          <a:schemeClr val="lt1">
            <a:alpha val="90000"/>
            <a:hueOff val="0"/>
            <a:satOff val="0"/>
            <a:lumOff val="0"/>
            <a:alphaOff val="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Font typeface="+mj-lt"/>
            <a:buNone/>
          </a:pPr>
          <a:r>
            <a:rPr lang="en-GB" sz="1700" b="0" i="0" u="none" kern="1200" dirty="0"/>
            <a:t>Develop an AI strategy</a:t>
          </a:r>
          <a:endParaRPr lang="en-GB" sz="1700" kern="1200" dirty="0"/>
        </a:p>
      </dsp:txBody>
      <dsp:txXfrm rot="-5400000">
        <a:off x="675223" y="2569828"/>
        <a:ext cx="9809770" cy="565778"/>
      </dsp:txXfrm>
    </dsp:sp>
    <dsp:sp modelId="{42E0CE4D-8C2B-BC4F-B2F4-675D16EB5D13}">
      <dsp:nvSpPr>
        <dsp:cNvPr id="0" name=""/>
        <dsp:cNvSpPr/>
      </dsp:nvSpPr>
      <dsp:spPr>
        <a:xfrm rot="5400000">
          <a:off x="-144690" y="3529765"/>
          <a:ext cx="964603" cy="675222"/>
        </a:xfrm>
        <a:prstGeom prst="chevron">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Font typeface="+mj-lt"/>
            <a:buNone/>
          </a:pPr>
          <a:r>
            <a:rPr lang="en-GB" sz="1900" kern="1200" dirty="0"/>
            <a:t>Step 5</a:t>
          </a:r>
        </a:p>
      </dsp:txBody>
      <dsp:txXfrm rot="-5400000">
        <a:off x="1" y="3722685"/>
        <a:ext cx="675222" cy="289381"/>
      </dsp:txXfrm>
    </dsp:sp>
    <dsp:sp modelId="{7667114A-4145-CF49-B9E6-2968A5A274FA}">
      <dsp:nvSpPr>
        <dsp:cNvPr id="0" name=""/>
        <dsp:cNvSpPr/>
      </dsp:nvSpPr>
      <dsp:spPr>
        <a:xfrm rot="5400000">
          <a:off x="5281915" y="-1221617"/>
          <a:ext cx="626992" cy="9840377"/>
        </a:xfrm>
        <a:prstGeom prst="round2SameRect">
          <a:avLst/>
        </a:prstGeom>
        <a:solidFill>
          <a:schemeClr val="lt1">
            <a:alpha val="90000"/>
            <a:hueOff val="0"/>
            <a:satOff val="0"/>
            <a:lumOff val="0"/>
            <a:alphaOff val="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Font typeface="+mj-lt"/>
            <a:buAutoNum type="arabicPeriod"/>
          </a:pPr>
          <a:endParaRPr lang="en-GB" sz="1700" kern="1200" dirty="0"/>
        </a:p>
        <a:p>
          <a:pPr marL="171450" lvl="1" indent="-171450" algn="l" defTabSz="755650">
            <a:lnSpc>
              <a:spcPct val="90000"/>
            </a:lnSpc>
            <a:spcBef>
              <a:spcPct val="0"/>
            </a:spcBef>
            <a:spcAft>
              <a:spcPct val="15000"/>
            </a:spcAft>
            <a:buFont typeface="+mj-lt"/>
            <a:buNone/>
          </a:pPr>
          <a:r>
            <a:rPr lang="en-GB" sz="1700" b="0" i="0" u="none" kern="1200" dirty="0"/>
            <a:t>Develop internal and external communications</a:t>
          </a:r>
        </a:p>
      </dsp:txBody>
      <dsp:txXfrm rot="-5400000">
        <a:off x="675223" y="3415682"/>
        <a:ext cx="9809770" cy="565778"/>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B8FCE4-6B2C-4A36-8B6A-86936750F7E9}" type="datetimeFigureOut">
              <a:rPr lang="en-BE" smtClean="0"/>
              <a:t>03/09/2021</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0A9ED0-3D50-490E-859E-CE086D01D501}" type="slidenum">
              <a:rPr lang="en-BE" smtClean="0"/>
              <a:t>‹#›</a:t>
            </a:fld>
            <a:endParaRPr lang="en-BE"/>
          </a:p>
        </p:txBody>
      </p:sp>
    </p:spTree>
    <p:extLst>
      <p:ext uri="{BB962C8B-B14F-4D97-AF65-F5344CB8AC3E}">
        <p14:creationId xmlns:p14="http://schemas.microsoft.com/office/powerpoint/2010/main" val="2062206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 the third module of the AI4Business course. In this module we highlight how you can actually start capturing business value with AI. In the end, this is of course the most important aspect for any company, namely to generate value for your customers. So let’s jump right into it.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428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definition of AI.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8590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arial" panose="020B0604020202020204" pitchFamily="34" charset="0"/>
              </a:rPr>
              <a:t>The exponential growth of data has overwhelmed the capabilities of traditional approaches and tools. Technology is growing at a faster pace than ever before, all to keep up with the needs of organizations. This technological and methodological boom has allowed Big Data to reach almost every single aspect of our lives. The world is becoming a data-driven place. The ever-growing amount of data provides a vast number of opportunities and challenges in terms of data capture, storage, manipulation, management, analysis, knowledge extraction, security, privacy and visualisation. </a:t>
            </a:r>
          </a:p>
          <a:p>
            <a:pPr algn="l"/>
            <a:endParaRPr lang="en-GB" b="0" i="0" dirty="0">
              <a:solidFill>
                <a:srgbClr val="333333"/>
              </a:solidFill>
              <a:effectLst/>
              <a:latin typeface="arial" panose="020B0604020202020204" pitchFamily="34" charset="0"/>
            </a:endParaRPr>
          </a:p>
          <a:p>
            <a:pPr algn="l"/>
            <a:r>
              <a:rPr lang="en-GB" b="0" i="0" dirty="0">
                <a:solidFill>
                  <a:srgbClr val="333333"/>
                </a:solidFill>
                <a:effectLst/>
                <a:latin typeface="arial" panose="020B0604020202020204" pitchFamily="34" charset="0"/>
              </a:rPr>
              <a:t>Though the potential of big data is unquestionable, there is still a wide gap between potential and </a:t>
            </a:r>
            <a:r>
              <a:rPr lang="en-US" b="0" i="0" noProof="0" dirty="0">
                <a:solidFill>
                  <a:srgbClr val="333333"/>
                </a:solidFill>
                <a:effectLst/>
                <a:latin typeface="arial" panose="020B0604020202020204" pitchFamily="34" charset="0"/>
              </a:rPr>
              <a:t>realization</a:t>
            </a:r>
            <a:r>
              <a:rPr lang="en-GB" b="0" i="0" dirty="0">
                <a:solidFill>
                  <a:srgbClr val="333333"/>
                </a:solidFill>
                <a:effectLst/>
                <a:latin typeface="arial" panose="020B0604020202020204" pitchFamily="34" charset="0"/>
              </a:rPr>
              <a:t>.</a:t>
            </a:r>
            <a:r>
              <a:rPr lang="en-GB" dirty="0"/>
              <a:t> The rise of super computers with tremendous power and Big Data technologies appear to have empowered AI in recent years. However, in order to take advantage of what AI has to offer, it is not just necessary to be able to access and handle data. It is also important that we understand the path to value. </a:t>
            </a:r>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11</a:t>
            </a:fld>
            <a:endParaRPr lang="en-GB"/>
          </a:p>
        </p:txBody>
      </p:sp>
    </p:spTree>
    <p:extLst>
      <p:ext uri="{BB962C8B-B14F-4D97-AF65-F5344CB8AC3E}">
        <p14:creationId xmlns:p14="http://schemas.microsoft.com/office/powerpoint/2010/main" val="4226992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a visible common trend in the most advanced economies on how they are transitioning more and more form physical production to services and intangible assets. We could say that the information era is officially here, and at the </a:t>
            </a:r>
            <a:r>
              <a:rPr lang="en-GB" dirty="0" err="1"/>
              <a:t>center</a:t>
            </a:r>
            <a:r>
              <a:rPr lang="en-GB" dirty="0"/>
              <a:t> of it is Data. Companies are increasingly looking for innovative ways on how to harness the power Big Data, AI and data analytics in general. They also put focus on how to make the right investment to monetize their data. </a:t>
            </a:r>
          </a:p>
          <a:p>
            <a:endParaRPr lang="en-GB" dirty="0"/>
          </a:p>
          <a:p>
            <a:r>
              <a:rPr lang="en-GB" dirty="0"/>
              <a:t>The paradoxical things is that you should not start with data, but first understand your business. This means understanding what your value proposition is. Start first with where and how you want to create value and then move to data. Not the other way around. It is true that there are many opportunities in the data domain. Given the fast pace at which technology advances these days, our main limits are those of imagination. But your first step should not be spending large amounts of time thinking how much data you have, where it comes from or how you can use it. </a:t>
            </a:r>
            <a:r>
              <a:rPr lang="en-GB" b="0" i="0" dirty="0">
                <a:solidFill>
                  <a:srgbClr val="2D2D2D"/>
                </a:solidFill>
                <a:effectLst/>
                <a:latin typeface="PwC Helvetica Neue"/>
              </a:rPr>
              <a:t>Start by identifying where your organisation might create more value than your competitors. Then try to understand the data requirements you would need to move forward. Only after going through that process you will really understand the scope of the investment you will need to harness the power of your data.</a:t>
            </a:r>
          </a:p>
          <a:p>
            <a:endParaRPr lang="en-GB" b="0" i="0" dirty="0">
              <a:solidFill>
                <a:srgbClr val="2D2D2D"/>
              </a:solidFill>
              <a:effectLst/>
              <a:latin typeface="PwC Helvetica Neue"/>
            </a:endParaRPr>
          </a:p>
          <a:p>
            <a:r>
              <a:rPr lang="en-GB" b="0" i="0" dirty="0">
                <a:solidFill>
                  <a:srgbClr val="2D2D2D"/>
                </a:solidFill>
                <a:effectLst/>
                <a:latin typeface="PwC Helvetica Neue"/>
              </a:rPr>
              <a:t>And before you start even thinking about AI, you should have your data game on. There are a lot of “boring” but important utility processes that you will need to invest in before AI is a possibility. Do not underestimate how much time and money it will take to have the data in good enough shape to move forward. Since everybody seems to be already in the data wagon, it is tempting to jump in just for the fear of missing out. If you decide to do, first adopt a strategic and systematic approach to extracting value from data, only then you will be able to reap the rewards of your investments.</a:t>
            </a:r>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12</a:t>
            </a:fld>
            <a:endParaRPr lang="en-GB"/>
          </a:p>
        </p:txBody>
      </p:sp>
    </p:spTree>
    <p:extLst>
      <p:ext uri="{BB962C8B-B14F-4D97-AF65-F5344CB8AC3E}">
        <p14:creationId xmlns:p14="http://schemas.microsoft.com/office/powerpoint/2010/main" val="1605109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GB" b="0" i="0" dirty="0">
                <a:solidFill>
                  <a:schemeClr val="accent6"/>
                </a:solidFill>
              </a:rPr>
              <a:t>According to an MIT Survey, </a:t>
            </a:r>
            <a:r>
              <a:rPr lang="en-GB" sz="2800" b="0" i="0" dirty="0">
                <a:solidFill>
                  <a:schemeClr val="bg1">
                    <a:lumMod val="50000"/>
                  </a:schemeClr>
                </a:solidFill>
              </a:rPr>
              <a:t>65% of organizations felt they were effective at capturing data but only 46% were effective at disseminating information and insights. </a:t>
            </a:r>
            <a:r>
              <a:rPr lang="en-GB" b="0" i="0" dirty="0">
                <a:solidFill>
                  <a:srgbClr val="333333"/>
                </a:solidFill>
                <a:effectLst/>
                <a:latin typeface="Georgia" panose="02040502050405020303" pitchFamily="18" charset="0"/>
              </a:rPr>
              <a:t>This is already a sharp decrease, but </a:t>
            </a:r>
            <a:r>
              <a:rPr lang="en-GB" b="0" i="0" dirty="0">
                <a:solidFill>
                  <a:schemeClr val="accent6"/>
                </a:solidFill>
                <a:effectLst/>
                <a:latin typeface="Georgia" panose="02040502050405020303" pitchFamily="18" charset="0"/>
              </a:rPr>
              <a:t>s</a:t>
            </a:r>
            <a:r>
              <a:rPr lang="en-GB" b="0" i="0" dirty="0">
                <a:solidFill>
                  <a:schemeClr val="accent6"/>
                </a:solidFill>
              </a:rPr>
              <a:t>haring</a:t>
            </a:r>
            <a:r>
              <a:rPr lang="en-GB" b="0" i="0" dirty="0">
                <a:solidFill>
                  <a:schemeClr val="bg1">
                    <a:lumMod val="50000"/>
                  </a:schemeClr>
                </a:solidFill>
              </a:rPr>
              <a:t> information from </a:t>
            </a:r>
            <a:r>
              <a:rPr lang="en-GB" b="0" i="0" dirty="0">
                <a:solidFill>
                  <a:schemeClr val="accent6"/>
                </a:solidFill>
              </a:rPr>
              <a:t>insights is only part</a:t>
            </a:r>
            <a:r>
              <a:rPr lang="en-GB" b="0" i="0" dirty="0">
                <a:solidFill>
                  <a:schemeClr val="bg1">
                    <a:lumMod val="50000"/>
                  </a:schemeClr>
                </a:solidFill>
              </a:rPr>
              <a:t> of the goal. To </a:t>
            </a:r>
            <a:r>
              <a:rPr lang="en-GB" b="0" i="0" dirty="0">
                <a:solidFill>
                  <a:schemeClr val="accent6"/>
                </a:solidFill>
              </a:rPr>
              <a:t>get value </a:t>
            </a:r>
            <a:r>
              <a:rPr lang="en-GB" b="0" i="0" dirty="0">
                <a:solidFill>
                  <a:schemeClr val="bg1">
                    <a:lumMod val="50000"/>
                  </a:schemeClr>
                </a:solidFill>
              </a:rPr>
              <a:t>from data analytics, you have to be effective on </a:t>
            </a:r>
            <a:r>
              <a:rPr lang="en-GB" b="0" i="0" dirty="0">
                <a:solidFill>
                  <a:schemeClr val="accent6"/>
                </a:solidFill>
              </a:rPr>
              <a:t>acting on the insights </a:t>
            </a:r>
            <a:r>
              <a:rPr lang="en-GB" b="0" i="0" dirty="0">
                <a:solidFill>
                  <a:schemeClr val="bg1">
                    <a:lumMod val="50000"/>
                  </a:schemeClr>
                </a:solidFill>
              </a:rPr>
              <a:t>it provides. And that is already a much more difficult task. So just collecting data will only bring you a step forward in the journey for value, but not so close to the finish line yet. There is a path that most organizations follow to generate value, and if one of the steps is misaligned it c</a:t>
            </a:r>
            <a:r>
              <a:rPr lang="en-GB" b="0" i="0" dirty="0">
                <a:solidFill>
                  <a:srgbClr val="333333"/>
                </a:solidFill>
                <a:effectLst/>
                <a:latin typeface="Georgia" panose="02040502050405020303" pitchFamily="18" charset="0"/>
              </a:rPr>
              <a:t>an impede an organization’s ability to generate value from its data.</a:t>
            </a:r>
          </a:p>
          <a:p>
            <a:pPr algn="l"/>
            <a:endParaRPr lang="en-GB" b="0" i="0" dirty="0">
              <a:solidFill>
                <a:srgbClr val="333333"/>
              </a:solidFill>
              <a:effectLst/>
              <a:latin typeface="Georgia" panose="02040502050405020303" pitchFamily="18" charset="0"/>
            </a:endParaRPr>
          </a:p>
          <a:p>
            <a:pPr marL="171450" indent="-171450" algn="l">
              <a:buFontTx/>
              <a:buChar char="-"/>
            </a:pPr>
            <a:r>
              <a:rPr lang="en-GB" b="0" i="0" dirty="0">
                <a:solidFill>
                  <a:srgbClr val="333333"/>
                </a:solidFill>
                <a:effectLst/>
                <a:latin typeface="Georgia" panose="02040502050405020303" pitchFamily="18" charset="0"/>
              </a:rPr>
              <a:t>As we can imagine, collecting and maintaining data is the first step of the journey. Without useful and trustworthy data there is no point to this whole exercise.</a:t>
            </a:r>
          </a:p>
          <a:p>
            <a:pPr marL="171450" indent="-171450" algn="l">
              <a:buFontTx/>
              <a:buChar char="-"/>
            </a:pPr>
            <a:r>
              <a:rPr lang="en-GB" b="0" i="0" dirty="0">
                <a:solidFill>
                  <a:srgbClr val="333333"/>
                </a:solidFill>
                <a:effectLst/>
                <a:latin typeface="Georgia" panose="02040502050405020303" pitchFamily="18" charset="0"/>
              </a:rPr>
              <a:t>After your organization has collected its data, this raw material usually needs to be cleaned, converted, combined or organized before it is truly useful and accessible to business users. Once that’s done business reporting transforms data into information, through different means such as scheduled reports, scorecards and dashboards.</a:t>
            </a:r>
          </a:p>
          <a:p>
            <a:pPr marL="171450" indent="-171450" algn="l">
              <a:buFontTx/>
              <a:buChar char="-"/>
            </a:pPr>
            <a:r>
              <a:rPr lang="en-GB" b="0" i="0" dirty="0">
                <a:solidFill>
                  <a:srgbClr val="333333"/>
                </a:solidFill>
                <a:effectLst/>
                <a:latin typeface="Georgia" panose="02040502050405020303" pitchFamily="18" charset="0"/>
              </a:rPr>
              <a:t>This information can be used for analysis. While reporting is useful, analysis is the way in which we can turn information into actual actionable insights. This unlocks the potential of monetization. The big problem with many organizations is that they confuse reporting with analysis.</a:t>
            </a:r>
          </a:p>
          <a:p>
            <a:pPr marL="171450" indent="-171450" algn="l">
              <a:buFontTx/>
              <a:buChar char="-"/>
            </a:pPr>
            <a:r>
              <a:rPr lang="en-GB" b="0" i="0" dirty="0">
                <a:solidFill>
                  <a:srgbClr val="333333"/>
                </a:solidFill>
                <a:effectLst/>
                <a:latin typeface="Georgia" panose="02040502050405020303" pitchFamily="18" charset="0"/>
              </a:rPr>
              <a:t>Before insights can be translated into action, a decision maker needs to decide whether or not to act on a particular insight or recommendation. This can be a human decision maker or a computer in case of a fully automated process. No decision means no resources nor mandate to act on the insights.</a:t>
            </a:r>
          </a:p>
          <a:p>
            <a:pPr marL="171450" indent="-171450" algn="l">
              <a:buFontTx/>
              <a:buChar char="-"/>
            </a:pPr>
            <a:r>
              <a:rPr lang="en-GB" b="0" i="0" dirty="0">
                <a:solidFill>
                  <a:srgbClr val="333333"/>
                </a:solidFill>
                <a:effectLst/>
                <a:latin typeface="Georgia" panose="02040502050405020303" pitchFamily="18" charset="0"/>
              </a:rPr>
              <a:t>Finally, after a decision has been made, the next step is to plan an appropriate course of action and execute on it.  It is possible to act badly even when receiving the right insights. One should have a strategy and be ready to learn from the mistakes of past decision. And this can also be done through data of course.</a:t>
            </a:r>
          </a:p>
          <a:p>
            <a:pPr marL="171450" indent="-171450" algn="l">
              <a:buFontTx/>
              <a:buChar char="-"/>
            </a:pPr>
            <a:r>
              <a:rPr lang="en-GB" b="0" i="0" dirty="0">
                <a:solidFill>
                  <a:srgbClr val="333333"/>
                </a:solidFill>
                <a:effectLst/>
                <a:latin typeface="Georgia" panose="02040502050405020303" pitchFamily="18" charset="0"/>
              </a:rPr>
              <a:t>Only following this approach, then we will be able to generate value from our data.</a:t>
            </a:r>
          </a:p>
        </p:txBody>
      </p:sp>
      <p:sp>
        <p:nvSpPr>
          <p:cNvPr id="4" name="Slide Number Placeholder 3"/>
          <p:cNvSpPr>
            <a:spLocks noGrp="1"/>
          </p:cNvSpPr>
          <p:nvPr>
            <p:ph type="sldNum" sz="quarter" idx="5"/>
          </p:nvPr>
        </p:nvSpPr>
        <p:spPr/>
        <p:txBody>
          <a:bodyPr/>
          <a:lstStyle/>
          <a:p>
            <a:fld id="{B29A6767-E9CF-4EAA-A376-CD3042560A0D}" type="slidenum">
              <a:rPr lang="en-GB" smtClean="0"/>
              <a:t>13</a:t>
            </a:fld>
            <a:endParaRPr lang="en-GB"/>
          </a:p>
        </p:txBody>
      </p:sp>
    </p:spTree>
    <p:extLst>
      <p:ext uri="{BB962C8B-B14F-4D97-AF65-F5344CB8AC3E}">
        <p14:creationId xmlns:p14="http://schemas.microsoft.com/office/powerpoint/2010/main" val="3778844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data an AI are working so nicely together.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636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54585A"/>
                </a:solidFill>
                <a:effectLst/>
                <a:latin typeface="Open Sans" panose="020B0604020202020204" pitchFamily="34" charset="0"/>
              </a:rPr>
              <a:t>Big Data is everywhere nowadays, and by know it is expected to be here to stay. Similarly, it is also expected that AI and the demand for AI will only grow in the foreseeable future. More importantly,  Data and AI are merging into a synergistic relationship, where AI is useless without data, and mastering data is almost impossible without AI. By combining the two disciplines, we can begin to see and predict upcoming trends in many different sectors, like business, technology, commerce, entertainment, and everything in between. It is undeniable that Big Data and AI have a synergic relations. </a:t>
            </a:r>
            <a:r>
              <a:rPr lang="en-GB" b="0" i="0" dirty="0">
                <a:solidFill>
                  <a:srgbClr val="54585A"/>
                </a:solidFill>
                <a:effectLst/>
                <a:latin typeface="Open Sans" panose="020B0606030504020204" pitchFamily="34" charset="0"/>
              </a:rPr>
              <a:t>Big data will continue to grow larger as AI becomes a more viable option for automating more tasks. On the other hand, AI will become bigger as more data is available for learning and analysis. Some fields of AI, like Natural Language Processing or Computer Vision, wouldn’t even be possible without millions of samples, recorded and broken down into a format that AI engines can more easily process.</a:t>
            </a:r>
            <a:endParaRPr lang="en-GB" b="0" i="0" dirty="0">
              <a:solidFill>
                <a:srgbClr val="54585A"/>
              </a:solidFill>
              <a:effectLst/>
              <a:latin typeface="Open Sans" panose="020B0604020202020204" pitchFamily="34" charset="0"/>
            </a:endParaRPr>
          </a:p>
          <a:p>
            <a:pPr algn="l"/>
            <a:endParaRPr lang="en-GB" b="0" i="0" dirty="0">
              <a:solidFill>
                <a:srgbClr val="54585A"/>
              </a:solidFill>
              <a:effectLst/>
              <a:latin typeface="Open Sans" panose="020B0604020202020204" pitchFamily="34" charset="0"/>
            </a:endParaRPr>
          </a:p>
        </p:txBody>
      </p:sp>
      <p:sp>
        <p:nvSpPr>
          <p:cNvPr id="4" name="Slide Number Placeholder 3"/>
          <p:cNvSpPr>
            <a:spLocks noGrp="1"/>
          </p:cNvSpPr>
          <p:nvPr>
            <p:ph type="sldNum" sz="quarter" idx="5"/>
          </p:nvPr>
        </p:nvSpPr>
        <p:spPr/>
        <p:txBody>
          <a:bodyPr/>
          <a:lstStyle/>
          <a:p>
            <a:fld id="{B29A6767-E9CF-4EAA-A376-CD3042560A0D}" type="slidenum">
              <a:rPr lang="en-GB" smtClean="0"/>
              <a:t>15</a:t>
            </a:fld>
            <a:endParaRPr lang="en-GB"/>
          </a:p>
        </p:txBody>
      </p:sp>
    </p:spTree>
    <p:extLst>
      <p:ext uri="{BB962C8B-B14F-4D97-AF65-F5344CB8AC3E}">
        <p14:creationId xmlns:p14="http://schemas.microsoft.com/office/powerpoint/2010/main" val="2562553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92929"/>
                </a:solidFill>
                <a:effectLst/>
                <a:latin typeface="charter"/>
              </a:rPr>
              <a:t>This is the AI hierarchy of needs. The general idea of the AI hierarchy of needs is that you should not move up the hierarchy until you’ve done the basics in the prior step. Many organizations are eager to start their data science journey, and with good reason. AI is present everywhere and there is proven evidence that it can generate value. However, some companies tend to fail in their quest to produce AI from data, and the reason is that that they tend to jump some steps in this pyramid.</a:t>
            </a:r>
          </a:p>
          <a:p>
            <a:endParaRPr lang="en-GB" b="0" i="0" dirty="0">
              <a:solidFill>
                <a:srgbClr val="292929"/>
              </a:solidFill>
              <a:effectLst/>
              <a:latin typeface="charter"/>
            </a:endParaRPr>
          </a:p>
          <a:p>
            <a:r>
              <a:rPr lang="en-GB" b="0" i="0" dirty="0">
                <a:solidFill>
                  <a:srgbClr val="292929"/>
                </a:solidFill>
                <a:effectLst/>
                <a:latin typeface="charter"/>
              </a:rPr>
              <a:t>It is not the same to do a proof of concept with some static data, than trying to put a model into production. To succeed we need good data acquisition processes, robust and flexible infrastructure, well designed data pipelines, good data quality and appropriate data governance. It is true that there is no need to have everything figured out before starting with AI. However, the better the lower levels of the pyramid are implemented, the more likely we will be to produce reliable and trustworthy AI.</a:t>
            </a:r>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1411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dirty="0"/>
              <a:t>We know that AI needs high quality data in order to be able to succeed. That poses the question, what is good data for AI in the first place? We should be able to identify good data by looking at several dimensions of data quality:</a:t>
            </a:r>
          </a:p>
          <a:p>
            <a:pPr marL="171450" indent="-171450" algn="l">
              <a:buFontTx/>
              <a:buChar char="-"/>
            </a:pPr>
            <a:r>
              <a:rPr lang="en-GB" b="0" dirty="0">
                <a:solidFill>
                  <a:schemeClr val="accent6"/>
                </a:solidFill>
              </a:rPr>
              <a:t>Accuracy checks if </a:t>
            </a:r>
            <a:r>
              <a:rPr lang="en-GB" b="0" dirty="0"/>
              <a:t>the data reflects the real world. </a:t>
            </a:r>
            <a:r>
              <a:rPr lang="en-GB" b="0" i="0" dirty="0">
                <a:effectLst/>
                <a:latin typeface="Source Serif Pro" panose="02040603050405020204" pitchFamily="18" charset="0"/>
              </a:rPr>
              <a:t>How accurately does the data reflect the event in question or the real-world object?</a:t>
            </a:r>
            <a:endParaRPr lang="en-GB" b="0" i="0" dirty="0">
              <a:solidFill>
                <a:schemeClr val="tx1"/>
              </a:solidFill>
              <a:effectLst/>
              <a:latin typeface="Source Serif Pro" panose="02040603050405020204" pitchFamily="18" charset="0"/>
            </a:endParaRPr>
          </a:p>
          <a:p>
            <a:pPr marL="171450" indent="-171450" algn="l">
              <a:buFontTx/>
              <a:buChar char="-"/>
            </a:pPr>
            <a:r>
              <a:rPr lang="en-GB" b="0" dirty="0">
                <a:solidFill>
                  <a:schemeClr val="accent6"/>
                </a:solidFill>
              </a:rPr>
              <a:t>Completeness checks if</a:t>
            </a:r>
            <a:r>
              <a:rPr lang="en-GB" b="0" dirty="0"/>
              <a:t> the data is as comprehensive as expected. </a:t>
            </a:r>
            <a:r>
              <a:rPr lang="en-GB" b="0" i="0" dirty="0">
                <a:effectLst/>
                <a:latin typeface="Source Serif Pro" panose="02040603050405020204" pitchFamily="18" charset="0"/>
              </a:rPr>
              <a:t>For example, when someone gathers phone numbers, we expect it will include the area code.</a:t>
            </a:r>
            <a:endParaRPr lang="en-GB" b="0" i="0" dirty="0">
              <a:solidFill>
                <a:schemeClr val="tx1"/>
              </a:solidFill>
              <a:effectLst/>
              <a:latin typeface="Source Serif Pro" panose="02040603050405020204" pitchFamily="18" charset="0"/>
            </a:endParaRPr>
          </a:p>
          <a:p>
            <a:pPr marL="171450" indent="-171450" algn="l">
              <a:buFontTx/>
              <a:buChar char="-"/>
            </a:pPr>
            <a:r>
              <a:rPr lang="en-GB" b="0" dirty="0">
                <a:solidFill>
                  <a:schemeClr val="accent6"/>
                </a:solidFill>
              </a:rPr>
              <a:t>Timeliness checks if</a:t>
            </a:r>
            <a:r>
              <a:rPr lang="en-GB" b="0" dirty="0"/>
              <a:t> the data is available for use when needed. For instance, if we forecast on a daily basis, relevant new data should at least come at the same frequency.</a:t>
            </a:r>
            <a:endParaRPr lang="en-GB" b="0" dirty="0">
              <a:solidFill>
                <a:schemeClr val="tx1"/>
              </a:solidFill>
            </a:endParaRPr>
          </a:p>
          <a:p>
            <a:pPr marL="171450" indent="-171450" algn="l">
              <a:buFontTx/>
              <a:buChar char="-"/>
            </a:pPr>
            <a:r>
              <a:rPr lang="en-GB" b="0" dirty="0">
                <a:solidFill>
                  <a:schemeClr val="accent6"/>
                </a:solidFill>
              </a:rPr>
              <a:t>Consistency checks if</a:t>
            </a:r>
            <a:r>
              <a:rPr lang="en-GB" b="0" dirty="0"/>
              <a:t> the data is consistent across all systems. Do a</a:t>
            </a:r>
            <a:r>
              <a:rPr lang="en-GB" b="0" i="0" dirty="0">
                <a:effectLst/>
                <a:latin typeface="Source Serif Pro" panose="02040603050405020204" pitchFamily="18" charset="0"/>
              </a:rPr>
              <a:t>ll systems across the data ecosystem contain the same information?</a:t>
            </a:r>
            <a:endParaRPr lang="en-GB" b="0" i="0" dirty="0">
              <a:solidFill>
                <a:schemeClr val="tx1"/>
              </a:solidFill>
              <a:effectLst/>
              <a:latin typeface="Source Serif Pro" panose="02040603050405020204" pitchFamily="18" charset="0"/>
            </a:endParaRPr>
          </a:p>
          <a:p>
            <a:pPr marL="171450" indent="-171450" algn="l">
              <a:buFontTx/>
              <a:buChar char="-"/>
            </a:pPr>
            <a:r>
              <a:rPr lang="en-GB" b="0" dirty="0">
                <a:solidFill>
                  <a:schemeClr val="accent6"/>
                </a:solidFill>
              </a:rPr>
              <a:t>Uniqueness checks if</a:t>
            </a:r>
            <a:r>
              <a:rPr lang="en-GB" b="0" dirty="0"/>
              <a:t> each data entry is one of its kind or if there are a lot of duplications.</a:t>
            </a:r>
            <a:endParaRPr lang="en-GB" b="0" dirty="0">
              <a:solidFill>
                <a:schemeClr val="tx1"/>
              </a:solidFill>
            </a:endParaRPr>
          </a:p>
          <a:p>
            <a:pPr marL="171450" indent="-171450" algn="l">
              <a:buFontTx/>
              <a:buChar char="-"/>
            </a:pPr>
            <a:r>
              <a:rPr lang="en-GB" b="0" dirty="0">
                <a:solidFill>
                  <a:schemeClr val="accent6"/>
                </a:solidFill>
              </a:rPr>
              <a:t>Validity checks if</a:t>
            </a:r>
            <a:r>
              <a:rPr lang="en-GB" b="0" dirty="0"/>
              <a:t> data is still useful or whether it has become obsolete over time.</a:t>
            </a:r>
          </a:p>
          <a:p>
            <a:pPr marL="171450" indent="-171450" algn="l">
              <a:buFontTx/>
              <a:buChar char="-"/>
            </a:pPr>
            <a:endParaRPr lang="en-GB" b="0" dirty="0"/>
          </a:p>
          <a:p>
            <a:pPr marL="171450" indent="-171450" algn="l">
              <a:buFontTx/>
              <a:buChar char="-"/>
            </a:pPr>
            <a:r>
              <a:rPr lang="en-GB" b="0" dirty="0"/>
              <a:t>This shows that good data quality is a multi-faceted aspect with a lot of important dimensions to consider.</a:t>
            </a:r>
          </a:p>
        </p:txBody>
      </p:sp>
      <p:sp>
        <p:nvSpPr>
          <p:cNvPr id="4" name="Slide Number Placeholder 3"/>
          <p:cNvSpPr>
            <a:spLocks noGrp="1"/>
          </p:cNvSpPr>
          <p:nvPr>
            <p:ph type="sldNum" sz="quarter" idx="5"/>
          </p:nvPr>
        </p:nvSpPr>
        <p:spPr/>
        <p:txBody>
          <a:bodyPr/>
          <a:lstStyle/>
          <a:p>
            <a:fld id="{B29A6767-E9CF-4EAA-A376-CD3042560A0D}" type="slidenum">
              <a:rPr lang="en-GB" smtClean="0"/>
              <a:t>17</a:t>
            </a:fld>
            <a:endParaRPr lang="en-GB"/>
          </a:p>
        </p:txBody>
      </p:sp>
    </p:spTree>
    <p:extLst>
      <p:ext uri="{BB962C8B-B14F-4D97-AF65-F5344CB8AC3E}">
        <p14:creationId xmlns:p14="http://schemas.microsoft.com/office/powerpoint/2010/main" val="3562824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dirty="0"/>
              <a:t>For a company to be data-driven and exploit the benefits of AI, data quality is a critical pre-condition. </a:t>
            </a:r>
          </a:p>
          <a:p>
            <a:pPr marL="171450" indent="-171450" algn="l">
              <a:buFontTx/>
              <a:buChar char="-"/>
            </a:pPr>
            <a:r>
              <a:rPr lang="en-GB" b="0" dirty="0">
                <a:solidFill>
                  <a:schemeClr val="bg1">
                    <a:lumMod val="50000"/>
                  </a:schemeClr>
                </a:solidFill>
              </a:rPr>
              <a:t>Data quality issues are known to explain limited trust in data from corporate users, waste of resources and poor decision-making. Often low data quality is nothing but a reflection of the company culture itself and it exposes the lack of good processes.</a:t>
            </a:r>
          </a:p>
          <a:p>
            <a:pPr marL="171450" indent="-171450" algn="l">
              <a:buFontTx/>
              <a:buChar char="-"/>
            </a:pPr>
            <a:r>
              <a:rPr lang="en-GB" b="0" dirty="0">
                <a:solidFill>
                  <a:schemeClr val="accent6"/>
                </a:solidFill>
              </a:rPr>
              <a:t>Low data quality can lead to massive failures in data initiatives. In fact it is often the main reason behind such failures.</a:t>
            </a:r>
            <a:r>
              <a:rPr lang="en-GB" b="0" dirty="0">
                <a:solidFill>
                  <a:schemeClr val="bg1">
                    <a:lumMod val="50000"/>
                  </a:schemeClr>
                </a:solidFill>
              </a:rPr>
              <a:t> A combination of low stakeholder engagement and lack of trust in data often leads to the abandonment of some systems, which in turn negatively impacts the original KPIs and success criteria.</a:t>
            </a:r>
          </a:p>
          <a:p>
            <a:pPr marL="171450" indent="-171450" algn="l">
              <a:buFontTx/>
              <a:buChar char="-"/>
            </a:pPr>
            <a:r>
              <a:rPr lang="en-GB" b="0" dirty="0">
                <a:solidFill>
                  <a:schemeClr val="accent6"/>
                </a:solidFill>
              </a:rPr>
              <a:t>Data quality issues can take many different forms. It is therefore </a:t>
            </a:r>
            <a:r>
              <a:rPr lang="en-GB" b="0" dirty="0">
                <a:solidFill>
                  <a:schemeClr val="bg1">
                    <a:lumMod val="50000"/>
                  </a:schemeClr>
                </a:solidFill>
              </a:rPr>
              <a:t>difficult to have a single one-size-fits all solution. Not having the right validation tools and processes in place for your data will make any data initiative you take way more difficult than it should be.</a:t>
            </a:r>
          </a:p>
          <a:p>
            <a:pPr marL="171450" indent="-171450" algn="l">
              <a:buFontTx/>
              <a:buChar char="-"/>
            </a:pPr>
            <a:r>
              <a:rPr lang="en-GB" b="0" dirty="0">
                <a:solidFill>
                  <a:schemeClr val="accent6"/>
                </a:solidFill>
              </a:rPr>
              <a:t>The root cause for failure in data </a:t>
            </a:r>
            <a:r>
              <a:rPr lang="en-GB" b="0" dirty="0">
                <a:solidFill>
                  <a:schemeClr val="bg1">
                    <a:lumMod val="50000"/>
                  </a:schemeClr>
                </a:solidFill>
              </a:rPr>
              <a:t>initiatives</a:t>
            </a:r>
            <a:r>
              <a:rPr lang="en-GB" b="0" dirty="0">
                <a:solidFill>
                  <a:schemeClr val="accent6"/>
                </a:solidFill>
              </a:rPr>
              <a:t> is almost always the same, namely </a:t>
            </a:r>
            <a:r>
              <a:rPr lang="en-GB" b="0" dirty="0">
                <a:solidFill>
                  <a:schemeClr val="bg1">
                    <a:lumMod val="50000"/>
                  </a:schemeClr>
                </a:solidFill>
              </a:rPr>
              <a:t>low quality implementations, inflexible infrastructures and bad data governance.</a:t>
            </a:r>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18</a:t>
            </a:fld>
            <a:endParaRPr lang="en-GB"/>
          </a:p>
        </p:txBody>
      </p:sp>
    </p:spTree>
    <p:extLst>
      <p:ext uri="{BB962C8B-B14F-4D97-AF65-F5344CB8AC3E}">
        <p14:creationId xmlns:p14="http://schemas.microsoft.com/office/powerpoint/2010/main" val="1380380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Ensuring good data governance is the best (and maybe only) way to secure good data quality and to ensure that AI projects make it to production. Data governance is more than simply managing your data. It jointly manages the people involved, the technologies as well as the processes. It also ensures observability of the flow of data and enforces ownership over data, so there is always a responsible person at all times. </a:t>
            </a:r>
          </a:p>
          <a:p>
            <a:r>
              <a:rPr lang="en-GB" dirty="0"/>
              <a:t>Governance guarantees the data accessibility, enforces security protocols to safeguard the data. More importantly, good data governance also ensures the data is of as high quality as it could possibly be. In short, </a:t>
            </a:r>
            <a:r>
              <a:rPr lang="en-GB" b="0" i="0" dirty="0">
                <a:solidFill>
                  <a:srgbClr val="000000"/>
                </a:solidFill>
                <a:effectLst/>
                <a:latin typeface="Inter"/>
              </a:rPr>
              <a:t>data governance policies are guidelines that you can use to ensure your data and assets are used properly and managed consistently. Without good data governance it would become increasingly difficult, if not impossible, to deploy complex AI systems.</a:t>
            </a:r>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19</a:t>
            </a:fld>
            <a:endParaRPr lang="en-GB"/>
          </a:p>
        </p:txBody>
      </p:sp>
    </p:spTree>
    <p:extLst>
      <p:ext uri="{BB962C8B-B14F-4D97-AF65-F5344CB8AC3E}">
        <p14:creationId xmlns:p14="http://schemas.microsoft.com/office/powerpoint/2010/main" val="2456722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This module is the third out of five modules in the AI4Business course. We already covered the most important AI concepts and how to develop AI solutions from a </a:t>
            </a:r>
            <a:r>
              <a:rPr lang="en-GB" dirty="0"/>
              <a:t>high-level</a:t>
            </a:r>
            <a:r>
              <a:rPr lang="en-BE" dirty="0"/>
              <a:t> view. We will use that knowledge today and learn how to capute true business value with those solutions. </a:t>
            </a:r>
            <a:r>
              <a:rPr lang="en-US" dirty="0"/>
              <a:t>The next modules build further on this and show how to bring that value to the real world and keep on capturing it over time.</a:t>
            </a:r>
            <a:endParaRPr lang="en-BE" dirty="0"/>
          </a:p>
          <a:p>
            <a:endParaRPr lang="en-B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5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dirty="0"/>
              <a:t>The synergy between AI and data is most often thought about in the direction from the data towards AI. However, the synergy also flows the other way around. AI has become key in the handling of complex data models. Enhancing data catalogues is one very good example. Modern data catalogues do more than just describe data, they are complex pieces of software powered by AI systems in order to enhance the user experience. Some examples are the following ones:</a:t>
            </a:r>
          </a:p>
          <a:p>
            <a:pPr algn="l"/>
            <a:endParaRPr lang="en-GB" b="0" dirty="0"/>
          </a:p>
          <a:p>
            <a:pPr marL="171450" indent="-171450" algn="l">
              <a:buFontTx/>
              <a:buChar char="-"/>
            </a:pPr>
            <a:r>
              <a:rPr lang="en-GB" b="0" dirty="0"/>
              <a:t>Search engines, similar to a google search. AI powered search engines facilitate the data research. Tanks to metadata, we can potentially filter through thousands of data sources by just using a couple of filters and keywords.</a:t>
            </a:r>
          </a:p>
          <a:p>
            <a:pPr marL="171450" indent="-171450" algn="l">
              <a:buFontTx/>
              <a:buChar char="-"/>
            </a:pPr>
            <a:r>
              <a:rPr lang="en-GB" b="0" dirty="0"/>
              <a:t>Recommender systems are also useful in this context. Having data sets recommended based on previous searches might speed up the search process. Moreover, a more intelligent catalogue should be able to suggest what kind of documentation a dataset should have based on tags and other metadata.</a:t>
            </a:r>
          </a:p>
          <a:p>
            <a:pPr marL="171450" indent="-171450" algn="l">
              <a:buFontTx/>
              <a:buChar char="-"/>
            </a:pPr>
            <a:r>
              <a:rPr lang="en-GB" b="0" dirty="0"/>
              <a:t>Another use case is automatically recognizing and linking similar data sets which helps users visualize their data lifecycle.</a:t>
            </a:r>
          </a:p>
          <a:p>
            <a:pPr marL="171450" indent="-171450" algn="l">
              <a:buFontTx/>
              <a:buChar char="-"/>
            </a:pPr>
            <a:r>
              <a:rPr lang="en-GB" b="0" dirty="0"/>
              <a:t>Using AI, it is also possible to automatically search for errors. Not only on the data’s quality, but also the quality of its documentation.</a:t>
            </a:r>
          </a:p>
          <a:p>
            <a:pPr marL="171450" indent="-171450" algn="l">
              <a:buFontTx/>
              <a:buChar char="-"/>
            </a:pPr>
            <a:r>
              <a:rPr lang="en-GB" b="0" dirty="0"/>
              <a:t>Finally, another place where AI has proven to be very is useful is helping data professionals adapting to GDPR. Some smart catalogues are able to identify and flag sensitive data automatically.</a:t>
            </a:r>
          </a:p>
          <a:p>
            <a:pPr marL="171450" indent="-171450">
              <a:buFont typeface="Arial" panose="020B0604020202020204" pitchFamily="34" charset="0"/>
              <a:buChar char="•"/>
            </a:pPr>
            <a:endParaRPr lang="en-GB" dirty="0"/>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20</a:t>
            </a:fld>
            <a:endParaRPr lang="en-GB"/>
          </a:p>
        </p:txBody>
      </p:sp>
    </p:spTree>
    <p:extLst>
      <p:ext uri="{BB962C8B-B14F-4D97-AF65-F5344CB8AC3E}">
        <p14:creationId xmlns:p14="http://schemas.microsoft.com/office/powerpoint/2010/main" val="2612055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dirty="0"/>
              <a:t>Cindi Howson, </a:t>
            </a:r>
            <a:r>
              <a:rPr lang="en-GB" b="0" i="0" dirty="0">
                <a:solidFill>
                  <a:srgbClr val="272727"/>
                </a:solidFill>
                <a:effectLst/>
                <a:latin typeface="Adelle W01 Regular"/>
              </a:rPr>
              <a:t>chief data strategy officer at analytics platform provider ThoughtSpot, puts forward the following six trends in data analytics.</a:t>
            </a:r>
            <a:r>
              <a:rPr lang="en-GB" b="0" i="0" u="none" strike="noStrike" dirty="0">
                <a:solidFill>
                  <a:srgbClr val="272727"/>
                </a:solidFill>
                <a:effectLst/>
                <a:latin typeface="Adelle W01 Regular"/>
              </a:rPr>
              <a:t> These should help us understand better how the relationship between AI and Data is evolving.</a:t>
            </a:r>
          </a:p>
          <a:p>
            <a:pPr algn="l"/>
            <a:endParaRPr lang="en-GB" b="0" i="0" u="none" strike="noStrike" dirty="0">
              <a:solidFill>
                <a:srgbClr val="272727"/>
              </a:solidFill>
              <a:effectLst/>
              <a:latin typeface="Adelle W01 Regular"/>
            </a:endParaRPr>
          </a:p>
          <a:p>
            <a:pPr marL="171450" indent="-171450" algn="l">
              <a:buFontTx/>
              <a:buChar char="-"/>
            </a:pPr>
            <a:r>
              <a:rPr lang="en-GB" b="0" i="0" u="none" strike="noStrike" dirty="0">
                <a:solidFill>
                  <a:srgbClr val="272727"/>
                </a:solidFill>
                <a:effectLst/>
                <a:latin typeface="Adelle W01 Regular"/>
              </a:rPr>
              <a:t>Covid 19 forced companies to react and pivot in order to stay afloat. This helped to accelerate the adoption of a more data driven culture and opened up many organizations to embrace new things. Trying to keep that momentum is good and we need to keep three things in mind: Accelerate cloud migration plans. Use this disruptive time to challenge the status quo. And finally, focus on the first 1% of change. It is good to make long and detailed plans, but the most important part is to take the first steps towards it.</a:t>
            </a:r>
          </a:p>
          <a:p>
            <a:pPr marL="171450" indent="-171450" algn="l">
              <a:buFontTx/>
              <a:buChar char="-"/>
            </a:pPr>
            <a:r>
              <a:rPr lang="en-GB" b="0" i="0" dirty="0">
                <a:solidFill>
                  <a:srgbClr val="272727"/>
                </a:solidFill>
                <a:effectLst/>
                <a:latin typeface="Adelle W01 Regular"/>
              </a:rPr>
              <a:t>Nowadays, businesses have many touch points with costumers where data collection is possible. Bringing all this data together so you have a holistic view of the customer is important. This is where new data technologies and principles can be leveraged by AI systems.</a:t>
            </a:r>
          </a:p>
          <a:p>
            <a:pPr marL="171450" indent="-171450" algn="l">
              <a:buFontTx/>
              <a:buChar char="-"/>
            </a:pPr>
            <a:r>
              <a:rPr lang="en-GB" b="0" i="0" dirty="0">
                <a:solidFill>
                  <a:srgbClr val="272727"/>
                </a:solidFill>
                <a:effectLst/>
                <a:latin typeface="Adelle W01 Regular"/>
              </a:rPr>
              <a:t>Those who leverage external data outperform competitors by double digits. The range of data sources has exploded, combining internal knowledge and data with what’s available out there can give you the edge you need. Imagination is the ceiling.</a:t>
            </a:r>
          </a:p>
          <a:p>
            <a:pPr marL="171450" indent="-171450" algn="l">
              <a:buFontTx/>
              <a:buChar char="-"/>
            </a:pPr>
            <a:r>
              <a:rPr lang="en-GB" b="0" i="0" dirty="0">
                <a:solidFill>
                  <a:srgbClr val="272727"/>
                </a:solidFill>
                <a:effectLst/>
                <a:latin typeface="Adelle W01 Regular"/>
              </a:rPr>
              <a:t>One of Howson concerns is “How can we create a data-fluent world, or a data-driven organization, if people, business leaders, everyday decision-makers, are afraid of data?” The proliferation of Chief Data Officers (or CDOs) and their growing importance in the organization has helped mitigate these concerns. They are helping staff  to upskill in data and are showing the business the potential value good data can have. CDOs lead the charge towards a data driven culture within their organizations.</a:t>
            </a:r>
          </a:p>
          <a:p>
            <a:pPr marL="171450" indent="-171450" algn="l">
              <a:buFontTx/>
              <a:buChar char="-"/>
            </a:pPr>
            <a:r>
              <a:rPr lang="en-GB" b="0" i="0" dirty="0">
                <a:solidFill>
                  <a:srgbClr val="272727"/>
                </a:solidFill>
                <a:effectLst/>
                <a:latin typeface="Adelle W01 Regular"/>
              </a:rPr>
              <a:t>Some companies are finding that data and machine learning projects haven’t yet delivered returns and aren’t as impactful as they’d hoped. This does not mean it is not useful, but expectations need to be recalibrated. Especially more emphasis should be given to, not just the models, but to all the processes needed to support them.</a:t>
            </a:r>
          </a:p>
          <a:p>
            <a:pPr marL="171450" indent="-171450" algn="l">
              <a:buFontTx/>
              <a:buChar char="-"/>
            </a:pPr>
            <a:r>
              <a:rPr lang="en-GB" b="0" i="0" dirty="0">
                <a:solidFill>
                  <a:srgbClr val="272727"/>
                </a:solidFill>
                <a:effectLst/>
                <a:latin typeface="Adelle W01 Regular"/>
              </a:rPr>
              <a:t>Finally, </a:t>
            </a:r>
            <a:r>
              <a:rPr lang="en-GB" b="0" i="0" dirty="0">
                <a:solidFill>
                  <a:srgbClr val="272727"/>
                </a:solidFill>
                <a:effectLst/>
                <a:latin typeface="Futura LT W01 Heavy"/>
              </a:rPr>
              <a:t>data exposes wide gaps in equity and also empowers change. So there is even hope that data will make this world a better and more fair place.</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21</a:t>
            </a:fld>
            <a:endParaRPr lang="en-GB"/>
          </a:p>
        </p:txBody>
      </p:sp>
    </p:spTree>
    <p:extLst>
      <p:ext uri="{BB962C8B-B14F-4D97-AF65-F5344CB8AC3E}">
        <p14:creationId xmlns:p14="http://schemas.microsoft.com/office/powerpoint/2010/main" val="284057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a:t>
            </a:r>
            <a:r>
              <a:rPr lang="en-US" dirty="0" err="1"/>
              <a:t>DataOps</a:t>
            </a:r>
            <a:r>
              <a:rPr lang="en-US" dirty="0"/>
              <a:t>, an approach to data that allows you to generate business value from it.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4435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In this course, we have already discussed how data can help you realize immense value for your organization, for example through AI or BI. However, handling data to enable this is not a trivial matter. It is for this reason that having a solid data strategy is very important. But even more important is to have a methodology and the right set of tools to help you realize that strategy. This is where DataOps enters the picture. DataOps is </a:t>
            </a:r>
            <a:r>
              <a:rPr lang="en-GB" sz="1200" b="0" dirty="0" err="1">
                <a:solidFill>
                  <a:schemeClr val="bg1">
                    <a:lumMod val="50000"/>
                  </a:schemeClr>
                </a:solidFill>
              </a:rPr>
              <a:t>nn</a:t>
            </a:r>
            <a:r>
              <a:rPr lang="en-GB" sz="1200" b="0" dirty="0">
                <a:solidFill>
                  <a:schemeClr val="bg1">
                    <a:lumMod val="50000"/>
                  </a:schemeClr>
                </a:solidFill>
              </a:rPr>
              <a:t> Agile approach to designing, implementing and maintaining a distributed data architecture, that will support a wide range of open source tools and frameworks in production. </a:t>
            </a:r>
          </a:p>
          <a:p>
            <a:pPr algn="l"/>
            <a:endParaRPr lang="en-GB" b="0" dirty="0"/>
          </a:p>
          <a:p>
            <a:pPr algn="l"/>
            <a:r>
              <a:rPr lang="en-GB" b="0" dirty="0"/>
              <a:t>The main goal of DataOps is to help organizations generate value from data by helping it in the following ways:</a:t>
            </a:r>
          </a:p>
          <a:p>
            <a:pPr marL="171450" indent="-171450" algn="l" fontAlgn="base">
              <a:buFontTx/>
              <a:buChar char="-"/>
            </a:pPr>
            <a:r>
              <a:rPr lang="en-GB" b="0" dirty="0">
                <a:solidFill>
                  <a:schemeClr val="bg1">
                    <a:lumMod val="50000"/>
                  </a:schemeClr>
                </a:solidFill>
              </a:rPr>
              <a:t>To speed up innovation and experimentation to deliver insights from data.</a:t>
            </a:r>
          </a:p>
          <a:p>
            <a:pPr marL="171450" indent="-171450" algn="l" fontAlgn="base">
              <a:buFontTx/>
              <a:buChar char="-"/>
            </a:pPr>
            <a:r>
              <a:rPr lang="en-GB" b="0" dirty="0">
                <a:solidFill>
                  <a:schemeClr val="bg1">
                    <a:lumMod val="50000"/>
                  </a:schemeClr>
                </a:solidFill>
              </a:rPr>
              <a:t>Help to maintain high data quality and very low error rates.</a:t>
            </a:r>
          </a:p>
          <a:p>
            <a:pPr marL="171450" indent="-171450" algn="l" fontAlgn="base">
              <a:buFontTx/>
              <a:buChar char="-"/>
            </a:pPr>
            <a:r>
              <a:rPr lang="en-GB" b="0" dirty="0">
                <a:solidFill>
                  <a:schemeClr val="bg1">
                    <a:lumMod val="50000"/>
                  </a:schemeClr>
                </a:solidFill>
              </a:rPr>
              <a:t>Enhance the collaboration across complex arrays of people, technology, and environments.</a:t>
            </a:r>
          </a:p>
          <a:p>
            <a:pPr marL="171450" indent="-171450" algn="l" fontAlgn="base">
              <a:buFontTx/>
              <a:buChar char="-"/>
            </a:pPr>
            <a:r>
              <a:rPr lang="en-GB" b="0" dirty="0">
                <a:solidFill>
                  <a:schemeClr val="bg1">
                    <a:lumMod val="50000"/>
                  </a:schemeClr>
                </a:solidFill>
              </a:rPr>
              <a:t>And finally, enforce clear measurement, monitoring, and transparency of results.</a:t>
            </a:r>
            <a:endParaRPr lang="en-GB" b="0" dirty="0"/>
          </a:p>
          <a:p>
            <a:pPr algn="l"/>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23</a:t>
            </a:fld>
            <a:endParaRPr lang="en-GB"/>
          </a:p>
        </p:txBody>
      </p:sp>
    </p:spTree>
    <p:extLst>
      <p:ext uri="{BB962C8B-B14F-4D97-AF65-F5344CB8AC3E}">
        <p14:creationId xmlns:p14="http://schemas.microsoft.com/office/powerpoint/2010/main" val="2733438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F3F3F"/>
                </a:solidFill>
                <a:effectLst/>
                <a:latin typeface="Merriweather"/>
              </a:rPr>
              <a:t>Although DataOps is a very new concept, it borrows from some tools that have been around since World War II. </a:t>
            </a:r>
            <a:r>
              <a:rPr lang="en-GB" b="0" i="0" dirty="0" err="1">
                <a:solidFill>
                  <a:srgbClr val="3F3F3F"/>
                </a:solidFill>
                <a:effectLst/>
                <a:latin typeface="Merriweather"/>
              </a:rPr>
              <a:t>Especifically</a:t>
            </a:r>
            <a:r>
              <a:rPr lang="en-GB" b="0" i="0" dirty="0">
                <a:solidFill>
                  <a:srgbClr val="3F3F3F"/>
                </a:solidFill>
                <a:effectLst/>
                <a:latin typeface="Merriweather"/>
              </a:rPr>
              <a:t> from the manufacturing methodologies that helped revive the Japanese economy. These manufacturing techniques, known as lean manufacturing, are now being widely applied to software development and IT. DataOps brings them further into the data domain. Apart from lean manufacturing, DataOps also borrows heavily from both DevOps and agile frameworks and applies them to data analytics development and operations.</a:t>
            </a:r>
          </a:p>
          <a:p>
            <a:pPr algn="l"/>
            <a:endParaRPr lang="en-GB" b="0" i="0" dirty="0">
              <a:solidFill>
                <a:srgbClr val="3F3F3F"/>
              </a:solidFill>
              <a:effectLst/>
              <a:latin typeface="Merriweather"/>
            </a:endParaRPr>
          </a:p>
          <a:p>
            <a:pPr marL="0" indent="0" algn="l">
              <a:buNone/>
            </a:pPr>
            <a:r>
              <a:rPr lang="en-GB" b="0" i="0" dirty="0">
                <a:solidFill>
                  <a:srgbClr val="3F3F3F"/>
                </a:solidFill>
                <a:effectLst/>
                <a:latin typeface="Merriweather"/>
              </a:rPr>
              <a:t>Being agile </a:t>
            </a:r>
            <a:r>
              <a:rPr lang="en-GB" b="0" i="0" dirty="0">
                <a:solidFill>
                  <a:schemeClr val="bg1">
                    <a:lumMod val="50000"/>
                  </a:schemeClr>
                </a:solidFill>
                <a:effectLst/>
                <a:latin typeface="Merriweather"/>
              </a:rPr>
              <a:t>e</a:t>
            </a:r>
            <a:r>
              <a:rPr lang="en-GB" b="0" dirty="0">
                <a:solidFill>
                  <a:schemeClr val="bg1">
                    <a:lumMod val="50000"/>
                  </a:schemeClr>
                </a:solidFill>
              </a:rPr>
              <a:t>nables organizations to respond rapidly to customer requirements and accelerate time to value.</a:t>
            </a:r>
          </a:p>
          <a:p>
            <a:pPr marL="0" indent="0" algn="l">
              <a:buNone/>
            </a:pPr>
            <a:r>
              <a:rPr lang="en-GB" b="0" dirty="0">
                <a:solidFill>
                  <a:schemeClr val="accent6"/>
                </a:solidFill>
              </a:rPr>
              <a:t>Lean Manufacturing puts </a:t>
            </a:r>
            <a:r>
              <a:rPr lang="en-GB" b="0" dirty="0">
                <a:solidFill>
                  <a:schemeClr val="bg1">
                    <a:lumMod val="50000"/>
                  </a:schemeClr>
                </a:solidFill>
              </a:rPr>
              <a:t>focus on the minimization of waste within a system without sacrificing productivity. Moreover, </a:t>
            </a:r>
            <a:r>
              <a:rPr lang="en-GB" b="0" i="0" dirty="0">
                <a:solidFill>
                  <a:srgbClr val="3F3F3F"/>
                </a:solidFill>
                <a:effectLst/>
                <a:latin typeface="Merriweather"/>
              </a:rPr>
              <a:t>lean manufacturing also brings focus on quality to data analytics, using tools such as statistical process control.</a:t>
            </a:r>
          </a:p>
          <a:p>
            <a:pPr marL="0" indent="0" algn="l">
              <a:buNone/>
            </a:pPr>
            <a:r>
              <a:rPr lang="en-GB" b="0" i="0" dirty="0">
                <a:solidFill>
                  <a:srgbClr val="3F3F3F"/>
                </a:solidFill>
                <a:effectLst/>
                <a:latin typeface="Merriweather"/>
              </a:rPr>
              <a:t>Last but not least, DevOps a</a:t>
            </a:r>
            <a:r>
              <a:rPr lang="en-GB" b="0" dirty="0">
                <a:solidFill>
                  <a:schemeClr val="bg1">
                    <a:lumMod val="50000"/>
                  </a:schemeClr>
                </a:solidFill>
              </a:rPr>
              <a:t>ccelerates the build lifecycle, formerly known as release engineering, using tools for automation.</a:t>
            </a:r>
          </a:p>
          <a:p>
            <a:pPr marL="0" indent="0">
              <a:buNone/>
            </a:pPr>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24</a:t>
            </a:fld>
            <a:endParaRPr lang="en-GB"/>
          </a:p>
        </p:txBody>
      </p:sp>
    </p:spTree>
    <p:extLst>
      <p:ext uri="{BB962C8B-B14F-4D97-AF65-F5344CB8AC3E}">
        <p14:creationId xmlns:p14="http://schemas.microsoft.com/office/powerpoint/2010/main" val="10205496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0" dirty="0">
                <a:solidFill>
                  <a:schemeClr val="accent6"/>
                </a:solidFill>
              </a:rPr>
              <a:t>Before we go more in detail, perhaps it is good to understand what the type of problems are that DataOps tries to solve.</a:t>
            </a:r>
          </a:p>
          <a:p>
            <a:pPr marL="0" indent="0">
              <a:buNone/>
            </a:pPr>
            <a:endParaRPr lang="en-GB" b="0" dirty="0">
              <a:solidFill>
                <a:schemeClr val="accent6"/>
              </a:solidFill>
            </a:endParaRPr>
          </a:p>
          <a:p>
            <a:pPr marL="0" indent="0">
              <a:buNone/>
            </a:pPr>
            <a:r>
              <a:rPr lang="en-GB" b="0" dirty="0">
                <a:solidFill>
                  <a:schemeClr val="accent6"/>
                </a:solidFill>
              </a:rPr>
              <a:t>The main focus of DataOps lies on the following type of solutions:</a:t>
            </a:r>
          </a:p>
          <a:p>
            <a:pPr marL="171450" indent="-171450">
              <a:buFontTx/>
              <a:buChar char="-"/>
            </a:pPr>
            <a:r>
              <a:rPr lang="en-GB" b="0" dirty="0">
                <a:solidFill>
                  <a:schemeClr val="bg1">
                    <a:lumMod val="50000"/>
                  </a:schemeClr>
                </a:solidFill>
              </a:rPr>
              <a:t>Improving the workflow in data teams, as collaboration is not always easy.</a:t>
            </a:r>
          </a:p>
          <a:p>
            <a:pPr marL="171450" indent="-171450">
              <a:buFontTx/>
              <a:buChar char="-"/>
            </a:pPr>
            <a:r>
              <a:rPr lang="en-GB" b="0" dirty="0">
                <a:solidFill>
                  <a:schemeClr val="bg1">
                    <a:lumMod val="50000"/>
                  </a:schemeClr>
                </a:solidFill>
              </a:rPr>
              <a:t>Enhance collaboration across different data groups, not only in the different organizational silos.</a:t>
            </a:r>
          </a:p>
          <a:p>
            <a:pPr marL="171450" indent="-171450">
              <a:buFontTx/>
              <a:buChar char="-"/>
            </a:pPr>
            <a:r>
              <a:rPr lang="en-GB" b="0" dirty="0">
                <a:solidFill>
                  <a:schemeClr val="bg1">
                    <a:lumMod val="50000"/>
                  </a:schemeClr>
                </a:solidFill>
              </a:rPr>
              <a:t>Improving access to data, meaning not only timely access but also security.</a:t>
            </a:r>
          </a:p>
          <a:p>
            <a:pPr marL="171450" indent="-171450">
              <a:buFontTx/>
              <a:buChar char="-"/>
            </a:pPr>
            <a:r>
              <a:rPr lang="en-GB" b="0" dirty="0">
                <a:solidFill>
                  <a:schemeClr val="bg1">
                    <a:lumMod val="50000"/>
                  </a:schemeClr>
                </a:solidFill>
              </a:rPr>
              <a:t>Speed up the release process through DevOps. Since data is delicate, many teams sacrifice quality over time when there is no DataOps.</a:t>
            </a:r>
          </a:p>
          <a:p>
            <a:pPr marL="171450" indent="-171450">
              <a:buFontTx/>
              <a:buChar char="-"/>
            </a:pPr>
            <a:r>
              <a:rPr lang="en-GB" b="0" dirty="0">
                <a:solidFill>
                  <a:schemeClr val="bg1">
                    <a:lumMod val="50000"/>
                  </a:schemeClr>
                </a:solidFill>
              </a:rPr>
              <a:t>Improve data architectures, as inflexible data architectures are perhaps one of the most common problems in some large organizations.</a:t>
            </a:r>
          </a:p>
          <a:p>
            <a:pPr marL="171450" indent="-171450">
              <a:buFontTx/>
              <a:buChar char="-"/>
            </a:pPr>
            <a:r>
              <a:rPr lang="en-GB" b="0" dirty="0">
                <a:solidFill>
                  <a:schemeClr val="bg1">
                    <a:lumMod val="50000"/>
                  </a:schemeClr>
                </a:solidFill>
              </a:rPr>
              <a:t>DataOps also aims to alleviate process bottle necks, identify and reduce technical debt and guarantee quality at every step by means of observability.</a:t>
            </a:r>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25</a:t>
            </a:fld>
            <a:endParaRPr lang="en-GB"/>
          </a:p>
        </p:txBody>
      </p:sp>
    </p:spTree>
    <p:extLst>
      <p:ext uri="{BB962C8B-B14F-4D97-AF65-F5344CB8AC3E}">
        <p14:creationId xmlns:p14="http://schemas.microsoft.com/office/powerpoint/2010/main" val="1256095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dirty="0"/>
              <a:t>One of the most common misconceptions about DataOps, is that it is simply DevOps for data. In al fairness, it is true that having good DevOps processes and tools is fundamental for DataOps to succeed. But DataOps is more than that. </a:t>
            </a:r>
          </a:p>
          <a:p>
            <a:pPr algn="l"/>
            <a:endParaRPr lang="en-GB" b="0" dirty="0"/>
          </a:p>
          <a:p>
            <a:pPr algn="l"/>
            <a:r>
              <a:rPr lang="en-GB" b="0" dirty="0"/>
              <a:t>DevOps cycles are generally depicted as infinite loops, in which each step feeds a following step and that iteration keeps on going indefinitely. This is also true in DataOps, but this time we have two active pipelines that intersect each other, and each of them is also continuously iterating. On the one hand we have the Value Pipeline. This takes raw data sources as input, and through a series of orchestrated steps, produces analytical insights that create value for the organization. On the other hand we have the Innovation Pipeline. This is the process by which analytical ideas are introduced into the value pipeline. This pipeline’s lifecycle resembles that of DevOps, but we will see later how the orchestration process adds a layer of complexity.</a:t>
            </a:r>
          </a:p>
          <a:p>
            <a:pPr algn="l"/>
            <a:endParaRPr lang="en-GB" b="0" i="0" dirty="0">
              <a:solidFill>
                <a:srgbClr val="292929"/>
              </a:solidFill>
              <a:effectLst/>
              <a:latin typeface="charter"/>
            </a:endParaRPr>
          </a:p>
          <a:p>
            <a:pPr algn="l"/>
            <a:r>
              <a:rPr lang="en-GB" b="0" i="0" dirty="0">
                <a:solidFill>
                  <a:srgbClr val="292929"/>
                </a:solidFill>
                <a:effectLst/>
                <a:latin typeface="charter"/>
              </a:rPr>
              <a:t>One tool coming form lean management that is worth having a look at is statistical process control or SPC.  SPC measures and monitors data and operational characteristics of the data pipeline, ensuring that statistics remain within acceptable ranges. With SPC in place, the data flowing through the operational system is verified to be working at every step. If an anomaly occurs, the data analytics team will be the first to know, which enhances efficiency and improves the quality. By enforcing SPC, DataOps monitors the quality of data flowing through the pipelines</a:t>
            </a:r>
          </a:p>
        </p:txBody>
      </p:sp>
      <p:sp>
        <p:nvSpPr>
          <p:cNvPr id="4" name="Slide Number Placeholder 3"/>
          <p:cNvSpPr>
            <a:spLocks noGrp="1"/>
          </p:cNvSpPr>
          <p:nvPr>
            <p:ph type="sldNum" sz="quarter" idx="5"/>
          </p:nvPr>
        </p:nvSpPr>
        <p:spPr/>
        <p:txBody>
          <a:bodyPr/>
          <a:lstStyle/>
          <a:p>
            <a:fld id="{B29A6767-E9CF-4EAA-A376-CD3042560A0D}" type="slidenum">
              <a:rPr lang="en-GB" smtClean="0"/>
              <a:t>26</a:t>
            </a:fld>
            <a:endParaRPr lang="en-GB"/>
          </a:p>
        </p:txBody>
      </p:sp>
    </p:spTree>
    <p:extLst>
      <p:ext uri="{BB962C8B-B14F-4D97-AF65-F5344CB8AC3E}">
        <p14:creationId xmlns:p14="http://schemas.microsoft.com/office/powerpoint/2010/main" val="1503634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GB" dirty="0"/>
              <a:t>Another big difference between DevOps and DataOps are the expectations, which are set by none other than the users. While DevOps was created to meet the needs of software developers, DataOps is targeted to a different and more diverse group. Software engineers are </a:t>
            </a:r>
            <a:r>
              <a:rPr lang="en-GB" sz="1200" dirty="0"/>
              <a:t>comfortable with coding and the complexity of multiple languages, tools and hardware/software systems. They </a:t>
            </a:r>
            <a:r>
              <a:rPr lang="en-GB" b="0" i="0" dirty="0">
                <a:solidFill>
                  <a:srgbClr val="292929"/>
                </a:solidFill>
                <a:effectLst/>
                <a:latin typeface="charter"/>
              </a:rPr>
              <a:t>love coding and embrace technology. The requirement to learn a new language or deploy a new tool is often seen as an opportunity, not a hassle. Meanwhile, DataOps users are often the opposite of that. They are data scientists or analysts, who are focused on building and deploying models and visualizations. Scientists and analysts are typically not as technically savvy as engineers. The technology used to create these models and visualizations is just a means to an end. So for many of them, having to deal with more than two technologies can already feel like a big hassle. This adds an extra level of complexity, as DataOps accepts that data professionals live in a heterogeneous multi-tool world, and it seeks to make that world more manageable for them.</a:t>
            </a:r>
            <a:endParaRPr lang="en-GB" sz="1200" dirty="0"/>
          </a:p>
          <a:p>
            <a:pPr marL="0" indent="0" algn="l">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27</a:t>
            </a:fld>
            <a:endParaRPr lang="en-GB"/>
          </a:p>
        </p:txBody>
      </p:sp>
    </p:spTree>
    <p:extLst>
      <p:ext uri="{BB962C8B-B14F-4D97-AF65-F5344CB8AC3E}">
        <p14:creationId xmlns:p14="http://schemas.microsoft.com/office/powerpoint/2010/main" val="434847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DataOps also has a slightly more complex process that DevOps. </a:t>
            </a:r>
          </a:p>
          <a:p>
            <a:pPr algn="l"/>
            <a:r>
              <a:rPr lang="en-GB" dirty="0"/>
              <a:t>In DevOps we have the following stages:</a:t>
            </a:r>
          </a:p>
          <a:p>
            <a:pPr marL="171450" indent="-171450" algn="l">
              <a:buFontTx/>
              <a:buChar char="-"/>
            </a:pPr>
            <a:r>
              <a:rPr lang="en-GB" b="0" i="0" dirty="0">
                <a:solidFill>
                  <a:srgbClr val="292929"/>
                </a:solidFill>
                <a:effectLst/>
                <a:latin typeface="charter"/>
              </a:rPr>
              <a:t>Develop which creates/modifies an application.</a:t>
            </a:r>
          </a:p>
          <a:p>
            <a:pPr marL="171450" indent="-171450" algn="l">
              <a:buFontTx/>
              <a:buChar char="-"/>
            </a:pPr>
            <a:r>
              <a:rPr lang="en-GB" b="0" i="0" dirty="0">
                <a:solidFill>
                  <a:srgbClr val="292929"/>
                </a:solidFill>
                <a:effectLst/>
                <a:latin typeface="charter"/>
              </a:rPr>
              <a:t>Build, which assembles application components.</a:t>
            </a:r>
          </a:p>
          <a:p>
            <a:pPr marL="171450" indent="-171450" algn="l">
              <a:buFontTx/>
              <a:buChar char="-"/>
            </a:pPr>
            <a:r>
              <a:rPr lang="en-GB" b="0" i="0" dirty="0">
                <a:solidFill>
                  <a:srgbClr val="292929"/>
                </a:solidFill>
                <a:effectLst/>
                <a:latin typeface="charter"/>
              </a:rPr>
              <a:t>Test, which verifies the application in a test environment.</a:t>
            </a:r>
          </a:p>
          <a:p>
            <a:pPr marL="171450" indent="-171450" algn="l">
              <a:buFontTx/>
              <a:buChar char="-"/>
            </a:pPr>
            <a:r>
              <a:rPr lang="en-GB" b="0" i="0" dirty="0">
                <a:solidFill>
                  <a:srgbClr val="292929"/>
                </a:solidFill>
                <a:effectLst/>
                <a:latin typeface="charter"/>
              </a:rPr>
              <a:t>Deploy, which transitions code into production.</a:t>
            </a:r>
          </a:p>
          <a:p>
            <a:pPr marL="171450" indent="-171450" algn="l">
              <a:buFontTx/>
              <a:buChar char="-"/>
            </a:pPr>
            <a:r>
              <a:rPr lang="en-GB" b="0" i="0" dirty="0">
                <a:solidFill>
                  <a:srgbClr val="292929"/>
                </a:solidFill>
                <a:effectLst/>
                <a:latin typeface="charter"/>
              </a:rPr>
              <a:t>Run, which executes the application.</a:t>
            </a:r>
          </a:p>
          <a:p>
            <a:pPr algn="l"/>
            <a:endParaRPr lang="en-GB" dirty="0"/>
          </a:p>
          <a:p>
            <a:pPr algn="l"/>
            <a:r>
              <a:rPr lang="en-GB" dirty="0"/>
              <a:t>However, in DataOps there is also the need for orchestration.</a:t>
            </a:r>
            <a:r>
              <a:rPr lang="en-GB" b="0" i="0" dirty="0">
                <a:solidFill>
                  <a:schemeClr val="tx1"/>
                </a:solidFill>
                <a:effectLst/>
                <a:latin typeface="+mn-lt"/>
              </a:rPr>
              <a:t> </a:t>
            </a:r>
            <a:r>
              <a:rPr lang="en-GB" b="0" i="0" dirty="0">
                <a:solidFill>
                  <a:srgbClr val="292929"/>
                </a:solidFill>
                <a:effectLst/>
                <a:latin typeface="charter"/>
              </a:rPr>
              <a:t>For example, the data factory might consist of a pipeline process with many steps. The “orchestrator” could be a software entity which controls the execution of the steps and handles the exceptions. These steps can be very complex in themselves and can have dependencies. Notice that orchestration happens two times, as orchestration of the data factory is also needed after deployment.</a:t>
            </a:r>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28</a:t>
            </a:fld>
            <a:endParaRPr lang="en-GB"/>
          </a:p>
        </p:txBody>
      </p:sp>
    </p:spTree>
    <p:extLst>
      <p:ext uri="{BB962C8B-B14F-4D97-AF65-F5344CB8AC3E}">
        <p14:creationId xmlns:p14="http://schemas.microsoft.com/office/powerpoint/2010/main" val="27972965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92929"/>
                </a:solidFill>
                <a:effectLst/>
                <a:latin typeface="charter"/>
              </a:rPr>
              <a:t>In DataOps, tests have dual value. In the Value Pipeline, tests monitor the data values flowing through the data factory to catch anomalies or flag values that are outside of the expected parameters. In the Innovation Pipeline however, tests validate new analytics before deploying them. This exposes how having these two separate pipelines adds an extra layer of complication. The final quality that the customer receives depends on both code and data. We should therefore test not only the joint behaviour, but also the behaviour of holding one fixed while letting the other one vary. In the Innovation Pipeline, code is variable and data is fixed, as these tests target the code and not the data. On the other hand, in the Value Pipeline, code is fixed and the data is variable. Data that flows through the Value Pipeline is variable and subject to statistical process control and monitoring. Therefore, these tests target the data which is continuously changing, and not the code.</a:t>
            </a:r>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29</a:t>
            </a:fld>
            <a:endParaRPr lang="en-GB"/>
          </a:p>
        </p:txBody>
      </p:sp>
    </p:spTree>
    <p:extLst>
      <p:ext uri="{BB962C8B-B14F-4D97-AF65-F5344CB8AC3E}">
        <p14:creationId xmlns:p14="http://schemas.microsoft.com/office/powerpoint/2010/main" val="365746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this module by discussing how you can extract value from AI and from data. We then discuss the synergies at play between both data and AI. Because data is so important, we then go into the topic of </a:t>
            </a:r>
            <a:r>
              <a:rPr lang="en-US" dirty="0" err="1"/>
              <a:t>DataOps</a:t>
            </a:r>
            <a:r>
              <a:rPr lang="en-US" dirty="0"/>
              <a:t>, an agile approach that allows you to capture business value from your data. We finish this module with some tips and tricks on how to get value from the right business cases and how to become an AI company. I hope you will enjoy this!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3812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GB" b="0" i="0" dirty="0">
                <a:solidFill>
                  <a:schemeClr val="accent6"/>
                </a:solidFill>
                <a:effectLst/>
                <a:latin typeface="Ubuntu"/>
              </a:rPr>
              <a:t>DataOps offers many benefits, at many different levels, but there are four high level benefits that stand out. </a:t>
            </a:r>
          </a:p>
          <a:p>
            <a:pPr marL="0" indent="0" algn="l">
              <a:buNone/>
            </a:pPr>
            <a:endParaRPr lang="en-GB" b="0" i="0" dirty="0">
              <a:solidFill>
                <a:schemeClr val="accent6"/>
              </a:solidFill>
              <a:effectLst/>
              <a:latin typeface="Ubuntu"/>
            </a:endParaRPr>
          </a:p>
          <a:p>
            <a:pPr marL="171450" indent="-171450" algn="l">
              <a:buFontTx/>
              <a:buChar char="-"/>
            </a:pPr>
            <a:r>
              <a:rPr lang="en-GB" b="0" i="0" dirty="0">
                <a:solidFill>
                  <a:schemeClr val="accent6"/>
                </a:solidFill>
                <a:effectLst/>
                <a:latin typeface="Ubuntu"/>
              </a:rPr>
              <a:t>First, it enhances collaboration. DataOps </a:t>
            </a:r>
            <a:r>
              <a:rPr lang="en-GB" b="0" i="0" dirty="0">
                <a:solidFill>
                  <a:srgbClr val="555555"/>
                </a:solidFill>
                <a:effectLst/>
                <a:latin typeface="Ubuntu"/>
              </a:rPr>
              <a:t>sets collaboration parameters for cross-functional teams. We know that a data strategy incorporates many different profiles across the organization, so collaboration is key. This facilitates a 360 view of execution by enforcing rigorous planning, because it will be impossible to move forward otherwise.</a:t>
            </a:r>
          </a:p>
          <a:p>
            <a:pPr marL="171450" indent="-171450" algn="l">
              <a:buFontTx/>
              <a:buChar char="-"/>
            </a:pPr>
            <a:r>
              <a:rPr lang="en-GB" b="0" dirty="0">
                <a:solidFill>
                  <a:schemeClr val="accent6"/>
                </a:solidFill>
                <a:latin typeface="Ubuntu"/>
              </a:rPr>
              <a:t>Second, it enforces r</a:t>
            </a:r>
            <a:r>
              <a:rPr lang="en-GB" b="0" i="0" dirty="0">
                <a:solidFill>
                  <a:schemeClr val="accent6"/>
                </a:solidFill>
                <a:effectLst/>
                <a:latin typeface="Ubuntu"/>
              </a:rPr>
              <a:t>obust solutions. DataOps </a:t>
            </a:r>
            <a:r>
              <a:rPr lang="en-GB" b="0" i="0" dirty="0">
                <a:solidFill>
                  <a:srgbClr val="555555"/>
                </a:solidFill>
                <a:effectLst/>
                <a:latin typeface="Ubuntu"/>
              </a:rPr>
              <a:t>removes human unpredictability from the equation and puts focus on building automated and reliable processes. There is always uncertainty remaining of course, but DataOps helps mitigate them as much as possible.</a:t>
            </a:r>
          </a:p>
          <a:p>
            <a:pPr marL="171450" indent="-171450" algn="l">
              <a:buFontTx/>
              <a:buChar char="-"/>
            </a:pPr>
            <a:r>
              <a:rPr lang="en-GB" b="0" dirty="0">
                <a:solidFill>
                  <a:schemeClr val="accent6"/>
                </a:solidFill>
                <a:latin typeface="Ubuntu"/>
              </a:rPr>
              <a:t>Third, DataOps offers flexibility and the capacity to quickly adapt to changes.</a:t>
            </a:r>
            <a:r>
              <a:rPr lang="en-GB" b="0" i="0" dirty="0">
                <a:solidFill>
                  <a:schemeClr val="accent6"/>
                </a:solidFill>
                <a:effectLst/>
                <a:latin typeface="Ubuntu"/>
              </a:rPr>
              <a:t> </a:t>
            </a:r>
            <a:r>
              <a:rPr lang="en-GB" b="0" dirty="0">
                <a:solidFill>
                  <a:srgbClr val="555555"/>
                </a:solidFill>
                <a:latin typeface="Ubuntu"/>
              </a:rPr>
              <a:t>Well-defined processes imply that changes </a:t>
            </a:r>
            <a:r>
              <a:rPr lang="en-GB" b="0" i="0" dirty="0">
                <a:solidFill>
                  <a:srgbClr val="555555"/>
                </a:solidFill>
                <a:effectLst/>
                <a:latin typeface="Ubuntu"/>
              </a:rPr>
              <a:t>require fewer hands and less time, with a lower probability of introducing errors. This r</a:t>
            </a:r>
            <a:r>
              <a:rPr lang="en-GB" b="0" dirty="0">
                <a:solidFill>
                  <a:srgbClr val="555555"/>
                </a:solidFill>
                <a:latin typeface="Ubuntu"/>
              </a:rPr>
              <a:t>educes the time needed to move changes across systems, from development to production.</a:t>
            </a:r>
            <a:endParaRPr lang="en-GB" b="0" i="0" dirty="0">
              <a:solidFill>
                <a:srgbClr val="555555"/>
              </a:solidFill>
              <a:effectLst/>
              <a:latin typeface="Ubuntu"/>
            </a:endParaRPr>
          </a:p>
          <a:p>
            <a:pPr marL="171450" indent="-171450" algn="l">
              <a:buFontTx/>
              <a:buChar char="-"/>
            </a:pPr>
            <a:r>
              <a:rPr lang="en-GB" b="0" i="0" dirty="0">
                <a:solidFill>
                  <a:schemeClr val="accent6"/>
                </a:solidFill>
                <a:effectLst/>
                <a:latin typeface="Ubuntu"/>
              </a:rPr>
              <a:t>Fourth and final, DataOps incorporates the Agile mind-set. </a:t>
            </a:r>
            <a:r>
              <a:rPr lang="en-GB" b="0" i="0" dirty="0">
                <a:solidFill>
                  <a:srgbClr val="555555"/>
                </a:solidFill>
                <a:effectLst/>
                <a:latin typeface="Ubuntu"/>
              </a:rPr>
              <a:t>Which comes with all benefits that the agile framework has to offer. As an added bonus, if you already practiced agile before, then it becomes easier to incorporate DataOps as well.</a:t>
            </a:r>
            <a:endParaRPr lang="en-GB" b="0" dirty="0"/>
          </a:p>
        </p:txBody>
      </p:sp>
      <p:sp>
        <p:nvSpPr>
          <p:cNvPr id="4" name="Slide Number Placeholder 3"/>
          <p:cNvSpPr>
            <a:spLocks noGrp="1"/>
          </p:cNvSpPr>
          <p:nvPr>
            <p:ph type="sldNum" sz="quarter" idx="5"/>
          </p:nvPr>
        </p:nvSpPr>
        <p:spPr/>
        <p:txBody>
          <a:bodyPr/>
          <a:lstStyle/>
          <a:p>
            <a:fld id="{B29A6767-E9CF-4EAA-A376-CD3042560A0D}" type="slidenum">
              <a:rPr lang="en-GB" smtClean="0"/>
              <a:t>30</a:t>
            </a:fld>
            <a:endParaRPr lang="en-GB"/>
          </a:p>
        </p:txBody>
      </p:sp>
    </p:spTree>
    <p:extLst>
      <p:ext uri="{BB962C8B-B14F-4D97-AF65-F5344CB8AC3E}">
        <p14:creationId xmlns:p14="http://schemas.microsoft.com/office/powerpoint/2010/main" val="18200784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dirty="0"/>
              <a:t>There are many challenges when trying to adopt a DataOps strategy. Managing data is a very complex task, and small errors can propagate across the whole organization. Here we list four bottlenecks that can pose a big challenge for an organization in the road to DataOps maturity.</a:t>
            </a:r>
          </a:p>
          <a:p>
            <a:pPr algn="l"/>
            <a:endParaRPr lang="en-GB" b="0" dirty="0"/>
          </a:p>
          <a:p>
            <a:pPr marL="171450" indent="-171450" algn="l">
              <a:buFontTx/>
              <a:buChar char="-"/>
            </a:pPr>
            <a:r>
              <a:rPr lang="en-GB" b="0" dirty="0"/>
              <a:t>First we have fragmented organizations.</a:t>
            </a:r>
            <a:r>
              <a:rPr lang="en-GB" b="0" i="0" dirty="0">
                <a:solidFill>
                  <a:schemeClr val="tx1"/>
                </a:solidFill>
                <a:effectLst/>
                <a:latin typeface="+mn-lt"/>
              </a:rPr>
              <a:t> </a:t>
            </a:r>
            <a:r>
              <a:rPr lang="en-GB" b="0" i="0" dirty="0">
                <a:solidFill>
                  <a:srgbClr val="555555"/>
                </a:solidFill>
                <a:effectLst/>
                <a:latin typeface="Ubuntu"/>
              </a:rPr>
              <a:t>While DataOps aims to reduce the impact of departmental silos, their very existing poses a huge barrier to maturing its processes. Planning should not be underestimated and discussions should be open to allow input from contributors. There lies difficulty in organizing such a diverse group of parties with different end goals and backgrounds, making processes take more time than expected.</a:t>
            </a:r>
          </a:p>
          <a:p>
            <a:pPr marL="171450" indent="-171450" algn="l">
              <a:buFontTx/>
              <a:buChar char="-"/>
            </a:pPr>
            <a:r>
              <a:rPr lang="en-GB" b="0" i="0" dirty="0">
                <a:solidFill>
                  <a:srgbClr val="555555"/>
                </a:solidFill>
                <a:effectLst/>
                <a:latin typeface="Ubuntu"/>
              </a:rPr>
              <a:t>Second, there is a s</a:t>
            </a:r>
            <a:r>
              <a:rPr lang="en-GB" b="0" dirty="0"/>
              <a:t>teep learning curve and often the lack of required skills.</a:t>
            </a:r>
            <a:r>
              <a:rPr lang="en-GB" b="0" i="0" dirty="0">
                <a:solidFill>
                  <a:schemeClr val="tx1"/>
                </a:solidFill>
                <a:effectLst/>
                <a:latin typeface="+mn-lt"/>
              </a:rPr>
              <a:t> </a:t>
            </a:r>
            <a:r>
              <a:rPr lang="en-GB" b="0" i="0" dirty="0">
                <a:solidFill>
                  <a:srgbClr val="555555"/>
                </a:solidFill>
                <a:effectLst/>
                <a:latin typeface="Ubuntu"/>
              </a:rPr>
              <a:t>Lack of skills can present a barrier to implementing a proficient DataOps strategy. As technology keeps changing at a fast pace, many data professional are required to adapt as they go. Since most of these professionals tend to work in high-stress environments, taking time to proactively build skills isn't always an option.  For this reason, training should be a key component when drafting the roadmap to DataOps maturity.</a:t>
            </a:r>
          </a:p>
          <a:p>
            <a:pPr marL="171450" indent="-171450" algn="l">
              <a:buFontTx/>
              <a:buChar char="-"/>
            </a:pPr>
            <a:r>
              <a:rPr lang="en-GB" b="0" i="0" dirty="0">
                <a:solidFill>
                  <a:srgbClr val="555555"/>
                </a:solidFill>
                <a:effectLst/>
                <a:latin typeface="Ubuntu"/>
              </a:rPr>
              <a:t>Third, choosing the right tools is not easy. Most DataOps solutions do not rely on a single tool, nor on a build everything in-house strategy. It is more of a build some and buy some situation actually. The important thing to keep in mind when choosing the right tools are the aspects of integration and scaling.</a:t>
            </a:r>
          </a:p>
          <a:p>
            <a:pPr marL="171450" indent="-171450" algn="l">
              <a:buFontTx/>
              <a:buChar char="-"/>
            </a:pPr>
            <a:r>
              <a:rPr lang="en-GB" b="0" i="0" dirty="0">
                <a:solidFill>
                  <a:srgbClr val="555555"/>
                </a:solidFill>
                <a:effectLst/>
                <a:latin typeface="Ubuntu"/>
              </a:rPr>
              <a:t>Fourth and final, there is not one-size-fits-all solution. Even if you stick to the same vendor, there is still no one single solution for everything that you need to tackle when building your DataOps strategy. Achieving maturity requires time, investment and research. And even some finesse. </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555555"/>
              </a:solidFill>
              <a:effectLst/>
              <a:latin typeface="Ubuntu"/>
            </a:endParaRPr>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31</a:t>
            </a:fld>
            <a:endParaRPr lang="en-GB"/>
          </a:p>
        </p:txBody>
      </p:sp>
    </p:spTree>
    <p:extLst>
      <p:ext uri="{BB962C8B-B14F-4D97-AF65-F5344CB8AC3E}">
        <p14:creationId xmlns:p14="http://schemas.microsoft.com/office/powerpoint/2010/main" val="14057582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end with some tips and tricks on how to capture value with AI.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6396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dirty="0"/>
              <a:t>We have talked about how useful AI and high quality data can be for modern organizations. However, if your goal is to generate value from these resources and tools, probably the most important step is to select the right use cases. It sounds like a simple endeavour, from having a great idea, to collecting feedback, prototyping and validating the concept. Nonetheless, it is common for organizations and AI experts to fail while trying to develop AI systems. Apart from the technical challenges, it is also possible that the AI systems fail to meet expectations, like for example not meeting original KPIs or not increasing the revenue. </a:t>
            </a:r>
          </a:p>
          <a:p>
            <a:pPr algn="l"/>
            <a:endParaRPr lang="en-GB" b="0" dirty="0"/>
          </a:p>
          <a:p>
            <a:pPr algn="l"/>
            <a:r>
              <a:rPr lang="en-GB" b="0" dirty="0"/>
              <a:t>It is important that, b</a:t>
            </a:r>
            <a:r>
              <a:rPr lang="en-GB" b="0" i="0" dirty="0">
                <a:solidFill>
                  <a:srgbClr val="001335"/>
                </a:solidFill>
                <a:effectLst/>
                <a:latin typeface="Avenir"/>
              </a:rPr>
              <a:t>efore you can adopt a machine learning solution, you must learn how to identify the right machine learning use case for your business. Sometimes, ML might not even be the right solution for you. To truly benefit from machine learning, you need a clear understanding of your business problems. So what are your needs, as well as your resources. These problems should be actual business problems, with the possibility to generate value. Machine learning can solve very interesting problems, but one thing you should always consider is: Are these problems relevant for my business? </a:t>
            </a:r>
          </a:p>
          <a:p>
            <a:pPr algn="l"/>
            <a:endParaRPr lang="en-GB" b="0" i="0" dirty="0">
              <a:solidFill>
                <a:srgbClr val="001335"/>
              </a:solidFill>
              <a:effectLst/>
              <a:latin typeface="Avenir"/>
            </a:endParaRPr>
          </a:p>
          <a:p>
            <a:pPr algn="l"/>
            <a:r>
              <a:rPr lang="en-GB" b="0" i="0" dirty="0">
                <a:solidFill>
                  <a:srgbClr val="001335"/>
                </a:solidFill>
                <a:effectLst/>
                <a:latin typeface="Avenir"/>
              </a:rPr>
              <a:t>If you are starting your AI journey, be sure to find low effort high reward cases. Try identifying problems you can actually solve with your current capabilities, but that will also generate value of course. Remember that Machine Learning is expensive and complex. So for you to justify a machine learning investment, your business problems should be impactful.</a:t>
            </a:r>
            <a:r>
              <a:rPr lang="en-GB" b="0" dirty="0"/>
              <a:t> Planning is necessary, as it will help you course correct early if necessary and even realise if ML is necessary at all for the problem at hand. Finally, having a validation and ideation strategy is key. Let’s discuss these a little bit deeper.</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944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Data Science is a very creative discipline. Most times solutions are not straightforward and there are no quick recipes. However, if left unchecked, creativity can become a problem, because creativity is the death of productivity. Therefore, you should definitively invest in creativity and research when ideating your solutions, but you should also add a structure to it. To avoid big losses, you need to prototype before you start building a full blow solution. But more importantly, even before you think of prototyping, you should have a good sense of why this solution and not another idea. Also focus on the challenges that lie ahead. To help in this whole ideation process, you can think about the following questions:</a:t>
            </a:r>
          </a:p>
          <a:p>
            <a:endParaRPr lang="en-GB" b="0" dirty="0"/>
          </a:p>
          <a:p>
            <a:pPr marL="0" indent="0">
              <a:buNone/>
            </a:pPr>
            <a:r>
              <a:rPr lang="en-GB" sz="1200" b="0" dirty="0"/>
              <a:t>How can AI solve my problem?</a:t>
            </a:r>
          </a:p>
          <a:p>
            <a:pPr marL="0" indent="0">
              <a:buNone/>
            </a:pPr>
            <a:r>
              <a:rPr lang="en-GB" sz="1200" b="0" dirty="0"/>
              <a:t>What is the impact that this solution will have on my users?</a:t>
            </a:r>
          </a:p>
          <a:p>
            <a:pPr marL="0" indent="0">
              <a:buNone/>
            </a:pPr>
            <a:r>
              <a:rPr lang="en-GB" sz="1200" b="0" dirty="0"/>
              <a:t>Is there any tangible or even intangible value?</a:t>
            </a:r>
          </a:p>
          <a:p>
            <a:pPr marL="0" indent="0">
              <a:buNone/>
            </a:pPr>
            <a:r>
              <a:rPr lang="en-GB" sz="1200" b="0" dirty="0"/>
              <a:t>Is my idea unique? How much research is involved? Is something similar available? </a:t>
            </a:r>
          </a:p>
          <a:p>
            <a:pPr marL="0" indent="0">
              <a:buNone/>
            </a:pPr>
            <a:r>
              <a:rPr lang="en-GB" sz="1200" b="0" dirty="0"/>
              <a:t>Is data available or is there the need to generate/collect it for prototyping?</a:t>
            </a:r>
          </a:p>
          <a:p>
            <a:pPr marL="0" indent="0">
              <a:buNone/>
            </a:pPr>
            <a:r>
              <a:rPr lang="en-GB" sz="1200" b="0" dirty="0"/>
              <a:t>Would it be easy to validate or can I even validate it?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t>How complex will it be? Do I posses the capabilities to solve such a problem?</a:t>
            </a:r>
          </a:p>
          <a:p>
            <a:pPr marL="0" indent="0">
              <a:buNone/>
            </a:pPr>
            <a:r>
              <a:rPr lang="en-GB" sz="1200" b="0" dirty="0"/>
              <a:t>How difficult will it be and how long will it take to release?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857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dirty="0"/>
              <a:t>Validation is one of the more important, but often neglected parts, of selecting the proper use case. And when we talk about validation in this context, we do not mean model validation. That’s just a part of the story, we mean validation of the whole business idea. Remember, at the end of the day, the most important question to answer is if this solutions is adding business value or not. In order to validate this question, we should have two types of criteria.</a:t>
            </a:r>
          </a:p>
          <a:p>
            <a:pPr algn="l"/>
            <a:endParaRPr lang="en-GB" b="0" dirty="0"/>
          </a:p>
          <a:p>
            <a:pPr algn="l"/>
            <a:r>
              <a:rPr lang="en-GB" b="0" dirty="0"/>
              <a:t>First, we need quantitative criteria. This should be a neat and clean way of measuring the performance of the ML system. And this should be generally easy, as often just the error threshold of the model is used. Even if it is a combination of performance metrics related to the prototype, this will not be particularly challenging to calculate.</a:t>
            </a:r>
          </a:p>
          <a:p>
            <a:pPr algn="l"/>
            <a:endParaRPr lang="en-GB" b="0" dirty="0"/>
          </a:p>
          <a:p>
            <a:pPr algn="l"/>
            <a:r>
              <a:rPr lang="en-GB" b="0" dirty="0"/>
              <a:t>On the other hand, qualitative criteria are certainly the most challenging. As there are representing the aspect that we just can’t directly measure, like for example the value for the users. It is very important that these criteria are well thought out and representative of your end goal. However, remember that perceived added value is what in the end will matter the most.</a:t>
            </a:r>
          </a:p>
          <a:p>
            <a:pPr algn="l"/>
            <a:endParaRPr lang="en-GB" b="0" dirty="0"/>
          </a:p>
          <a:p>
            <a:pPr algn="l"/>
            <a:r>
              <a:rPr lang="en-GB" b="0" dirty="0"/>
              <a:t>Another question that is often asked by the business is: when should we validate? The simples answer is: as soon as you start prototyping. Validation should be a continuous and iterative process. If you wait too long before you validate, you run the risk of wasting resources that could have been useful somewhere else.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387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recurrent questions when working in the field of AI and Data, is </a:t>
            </a:r>
            <a:r>
              <a:rPr lang="en-GB" dirty="0" err="1"/>
              <a:t>wheter</a:t>
            </a:r>
            <a:r>
              <a:rPr lang="en-GB" dirty="0"/>
              <a:t> to make or buy. Not necessarily about buying the whole tailored solution to the use case, but maybe only the technology necessary to solve it. Sometimes the choice is obvious. For example, a very small company will probably not want to build a full blown custom data platform from scratch. But the choice is of course not always so obvious. Sometimes, when too much customization is needed, making things from scratch might be the best solution. But most of the times, existing of-the-shelf solutions are going to be enough for most of the use cases. Or at least a hybrid situation in which we can smart copy some pre-existing solutions. So don’t spend your time reinventing the wheel.</a:t>
            </a:r>
          </a:p>
          <a:p>
            <a:endParaRPr lang="en-GB" dirty="0"/>
          </a:p>
          <a:p>
            <a:r>
              <a:rPr lang="en-GB" dirty="0"/>
              <a:t>Some exceptions exist of course when it comes to making your own solutions. For example, when you have a marketable competitive advantage, like unique data or a unique market position or expertise. Or sometimes existing solutions do not integrate well with your systems and it might prove easier to build from scratch than to customize something existing. However, this is only possible if there are the right expertise and resources available in-house. Which unfortunately in many cases is not true.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877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list some AI pitfalls to avoid in order to find feasible and valuable business cases.</a:t>
            </a:r>
          </a:p>
          <a:p>
            <a:endParaRPr lang="en-US" dirty="0"/>
          </a:p>
          <a:p>
            <a:r>
              <a:rPr lang="en-US" dirty="0"/>
              <a:t>Do not expect your team of data scientists to come up with use cases on their own, but really work with cross-functional teams in the ideation phase. This allows to pair both data and business talent, resulting in much more realistic expectations on what the project can or should deliver.</a:t>
            </a:r>
          </a:p>
          <a:p>
            <a:r>
              <a:rPr lang="en-US" dirty="0"/>
              <a:t>Do not expect AI to solve all your problems, but be realistic about what AI can and can’t do for you. Always keep in mind the limitations of data, technology, resources, engineering, and your own capabilities.</a:t>
            </a:r>
          </a:p>
          <a:p>
            <a:r>
              <a:rPr lang="en-US" dirty="0"/>
              <a:t>Do not expect AI to work smoothly from the very first time, but prepare for an iterative process towards the development of valuable applications. Multiple attempts will be needed and failure is a given.</a:t>
            </a:r>
          </a:p>
          <a:p>
            <a:r>
              <a:rPr lang="en-US" dirty="0"/>
              <a:t>And finally, do not wait until you have the best AI team in the world to start your AI journey. It is important to just get started with the team you have, and gradually build from there depending on the needs that develop over time.</a:t>
            </a:r>
          </a:p>
          <a:p>
            <a:r>
              <a:rPr lang="en-US" dirty="0"/>
              <a:t>Start small and keep on learning along the way.</a:t>
            </a:r>
          </a:p>
          <a:p>
            <a:endParaRPr lang="en-US" dirty="0"/>
          </a:p>
          <a:p>
            <a:endParaRPr lang="en-US" dirty="0"/>
          </a:p>
        </p:txBody>
      </p:sp>
      <p:sp>
        <p:nvSpPr>
          <p:cNvPr id="4" name="Slide Number Placeholder 3"/>
          <p:cNvSpPr>
            <a:spLocks noGrp="1"/>
          </p:cNvSpPr>
          <p:nvPr>
            <p:ph type="sldNum" sz="quarter" idx="5"/>
          </p:nvPr>
        </p:nvSpPr>
        <p:spPr/>
        <p:txBody>
          <a:bodyPr/>
          <a:lstStyle/>
          <a:p>
            <a:fld id="{580A9ED0-3D50-490E-859E-CE086D01D501}" type="slidenum">
              <a:rPr lang="en-BE" smtClean="0"/>
              <a:t>37</a:t>
            </a:fld>
            <a:endParaRPr lang="en-BE"/>
          </a:p>
        </p:txBody>
      </p:sp>
    </p:spTree>
    <p:extLst>
      <p:ext uri="{BB962C8B-B14F-4D97-AF65-F5344CB8AC3E}">
        <p14:creationId xmlns:p14="http://schemas.microsoft.com/office/powerpoint/2010/main" val="1105368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LANDING AI published the AI transformation playbook on how to lead your company into the AI era. According to them, “The playbook draws on insights gleaned from leading the Google Brain team and the Baidu AI Group, which played leading roles in transforming both Google and Baidu into great AI companies.” Not too bad right? The play book outlines five steps to becoming an AI company that can capture value from it.</a:t>
            </a:r>
          </a:p>
          <a:p>
            <a:endParaRPr lang="en-US" dirty="0"/>
          </a:p>
          <a:p>
            <a:pPr marL="171450" indent="-171450">
              <a:buFontTx/>
              <a:buChar char="-"/>
            </a:pPr>
            <a:r>
              <a:rPr lang="en-US" dirty="0"/>
              <a:t>Step 1 is the execution of pilot projects to gain momentum. Do a successful initial project, not necessary the most valuable one, but one with a high success chance. The goal here is to make the wheel spinning and generate quick results (observable in 6-12 months for example). These first projects can be possibly outsourced, this will still allow you to learn and convince the business of AI’s potential value.</a:t>
            </a:r>
          </a:p>
          <a:p>
            <a:pPr marL="171450" indent="-171450">
              <a:buFontTx/>
              <a:buChar char="-"/>
            </a:pPr>
            <a:r>
              <a:rPr lang="en-US" dirty="0"/>
              <a:t>Step 2 is to build an in-house AI team. The best approach is to go for a centralized AI unit that is deployed in business units. Not only the people should be centralized, but also company-wide tools and platforms for software and data are recommended.</a:t>
            </a:r>
          </a:p>
          <a:p>
            <a:pPr marL="171450" indent="-171450">
              <a:buFontTx/>
              <a:buChar char="-"/>
            </a:pPr>
            <a:r>
              <a:rPr lang="en-US" dirty="0"/>
              <a:t>Step 3 is to provide broad AI trainings. The content should differ depending on the profile you are teaching. Executives and senior business leaders should learn what AI can do for your company, understand the basics of AI strategy and should be able to make resource allocation decisions. Business unit leaders working on AI projects should learn how to set project directions, both on technical and business diligence fronts, but also to track and monitor progress. Data scientists or ML engineers should be skilled to collect data, develop AI software and deploy these in production. There is a lot of good content online, so curate rather than create.</a:t>
            </a:r>
          </a:p>
          <a:p>
            <a:pPr marL="171450" indent="-171450">
              <a:buFontTx/>
              <a:buChar char="-"/>
            </a:pPr>
            <a:r>
              <a:rPr lang="en-US" dirty="0"/>
              <a:t>Step 4 is to develop an AI strategy. Decide how to leverage AI in order to create a competitive advantage specific to your industry. It might seem counterintuitive that this in only step 4 out of 5, but you first need to understand AI and how it can help your business, before formalizing the strategy. At this step, also consider creating a data strategy. And align your AI and data strategy. Always remember that a better product results in more users, which gives more data, which creates better products again and so on.</a:t>
            </a:r>
          </a:p>
          <a:p>
            <a:pPr marL="171450" indent="-171450">
              <a:buFontTx/>
              <a:buChar char="-"/>
            </a:pPr>
            <a:r>
              <a:rPr lang="en-US" dirty="0"/>
              <a:t>Step 5 is to develop internal and external communications. AI is likely to change your product or service, so communication about this is important. Clear communication should be done to all stakeholders, for example investors, government, consumer, user, talent, recruitment and employees.</a:t>
            </a:r>
          </a:p>
          <a:p>
            <a:pPr marL="171450" indent="-171450">
              <a:buFontTx/>
              <a:buChar char="-"/>
            </a:pPr>
            <a:endParaRPr lang="en-US" dirty="0"/>
          </a:p>
          <a:p>
            <a:pPr marL="171450" indent="-171450">
              <a:buFontTx/>
              <a:buChar char="-"/>
            </a:pPr>
            <a:r>
              <a:rPr lang="en-US" dirty="0"/>
              <a:t>Following these steps gives you a high chance on capturing the value of AI within your business.</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80A9ED0-3D50-490E-859E-CE086D01D501}" type="slidenum">
              <a:rPr lang="en-BE" smtClean="0"/>
              <a:t>38</a:t>
            </a:fld>
            <a:endParaRPr lang="en-BE"/>
          </a:p>
        </p:txBody>
      </p:sp>
    </p:spTree>
    <p:extLst>
      <p:ext uri="{BB962C8B-B14F-4D97-AF65-F5344CB8AC3E}">
        <p14:creationId xmlns:p14="http://schemas.microsoft.com/office/powerpoint/2010/main" val="1694167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end of the third module. Hopefully you now have a better view on the value that AI can bring to your business and how to continue to actually capture it. I hope to see you again in the next module, where we will bring this value to the real world, bye.</a:t>
            </a:r>
          </a:p>
        </p:txBody>
      </p:sp>
      <p:sp>
        <p:nvSpPr>
          <p:cNvPr id="4" name="Slide Number Placeholder 3"/>
          <p:cNvSpPr>
            <a:spLocks noGrp="1"/>
          </p:cNvSpPr>
          <p:nvPr>
            <p:ph type="sldNum" sz="quarter" idx="5"/>
          </p:nvPr>
        </p:nvSpPr>
        <p:spPr/>
        <p:txBody>
          <a:bodyPr/>
          <a:lstStyle/>
          <a:p>
            <a:fld id="{B29A6767-E9CF-4EAA-A376-CD3042560A0D}" type="slidenum">
              <a:rPr lang="en-GB" smtClean="0"/>
              <a:t>39</a:t>
            </a:fld>
            <a:endParaRPr lang="en-GB"/>
          </a:p>
        </p:txBody>
      </p:sp>
    </p:spTree>
    <p:extLst>
      <p:ext uri="{BB962C8B-B14F-4D97-AF65-F5344CB8AC3E}">
        <p14:creationId xmlns:p14="http://schemas.microsoft.com/office/powerpoint/2010/main" val="3351163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we can capture value with AI.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150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Two studies by leading consulting firms estimated the impact of AI on value creation in the global economy by the year 2030. Both full reports are linked on this slide.</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In 2018, the McKinsey Global Institute looked at the economic potential for five broad categories of AI: computer vision, natural language, virtual assistants, robotic process automation, and advanced machine learning. AI has the potential to deliver an additional global economic activity of around $13 trillion by 2030, or about 16 percent higher cumulative GDP compared with today. This amounts to 1.2 percent additional GDP growth per year. They also note that late adopters might find it difficult to generate impact from AI, because front-runners have already captured AI opportunities and late adopters thereby lag in developing capabilities and attracting talent.</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In 2017, PwC estimated the potential contribution from AI to the global economy by 2030 at $15.7 trillion. They do note that strategic investment in different types of AI technology is needed to make that happen. Different regions will experience different gains from AI, with for example a GDP growth of 10% for Europe, 15% for North-America and 26% for China. They published an interesting interactive tool where you can explore the AI impact by sector if you would be interested in this.</a:t>
            </a:r>
            <a:endParaRPr lang="en-US" dirty="0"/>
          </a:p>
        </p:txBody>
      </p:sp>
      <p:sp>
        <p:nvSpPr>
          <p:cNvPr id="4" name="Slide Number Placeholder 3"/>
          <p:cNvSpPr>
            <a:spLocks noGrp="1"/>
          </p:cNvSpPr>
          <p:nvPr>
            <p:ph type="sldNum" sz="quarter" idx="5"/>
          </p:nvPr>
        </p:nvSpPr>
        <p:spPr/>
        <p:txBody>
          <a:bodyPr/>
          <a:lstStyle/>
          <a:p>
            <a:fld id="{580A9ED0-3D50-490E-859E-CE086D01D501}" type="slidenum">
              <a:rPr lang="en-BE" smtClean="0"/>
              <a:t>5</a:t>
            </a:fld>
            <a:endParaRPr lang="en-BE"/>
          </a:p>
        </p:txBody>
      </p:sp>
    </p:spTree>
    <p:extLst>
      <p:ext uri="{BB962C8B-B14F-4D97-AF65-F5344CB8AC3E}">
        <p14:creationId xmlns:p14="http://schemas.microsoft.com/office/powerpoint/2010/main" val="1341850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Deloitte defines four models of value creation for AI, where they map AI use cases in a 2x2 matrix according to their type of result and type of impact. </a:t>
            </a:r>
          </a:p>
          <a:p>
            <a:endParaRPr lang="en-US" dirty="0"/>
          </a:p>
          <a:p>
            <a:r>
              <a:rPr lang="en-US" dirty="0"/>
              <a:t>The vertical “type of result” axis distinguishes whether an AI application produces unknown or known results. The replication of known results matches input with a predetermined set of answers or actions, for example a chatbot with an underlying database. On the other hand, the generation of previously unknown results creates new insights and answers, for example new customer segments or new product designs. The horizontal “type of impact” axis distinguishes whether an AI a plication delivers financial impact on the top or bottom line. Bottom-line improvements are achieved through reduced costs while </a:t>
            </a:r>
            <a:r>
              <a:rPr lang="en-GB" sz="1200" kern="1200" dirty="0">
                <a:solidFill>
                  <a:schemeClr val="tx1"/>
                </a:solidFill>
                <a:effectLst/>
                <a:latin typeface="+mn-lt"/>
                <a:ea typeface="+mn-ea"/>
                <a:cs typeface="+mn-cs"/>
              </a:rPr>
              <a:t>top-line improvements are realized through increases in revenue. Four areas for value creation with AI emerge when combining the two dimensions.</a:t>
            </a:r>
          </a:p>
          <a:p>
            <a:endParaRPr lang="en-GB" sz="1200" kern="1200" dirty="0">
              <a:solidFill>
                <a:schemeClr val="tx1"/>
              </a:solidFill>
              <a:effectLst/>
              <a:latin typeface="+mn-lt"/>
              <a:ea typeface="+mn-ea"/>
              <a:cs typeface="+mn-cs"/>
            </a:endParaRPr>
          </a:p>
          <a:p>
            <a:r>
              <a:rPr lang="en-GB" dirty="0"/>
              <a:t>AI applications reproducing known results with the primary intention to create bottom- line impact enable operations efficacy, for example by automating repetitive tasks or making knowledge accessible in real-time. Top-line impact can be delivered through AI applications targeted at customer efficacy by employing AI to perform actions that are known to increase customer satisfaction and consequently conversion and loyalty, for example sales, marketing, and pricing automation. AI applications for the generation of unknown results with the primary intention to deliver bottom-line impact enable operations discovery. Such applications may for example discover new insights about process inefficiencies or cost drivers and serve to increase quality or cost effectiveness. Alternatively, top-line impact can be delivered through AI applications targeted at customer discovery. This aims at discovering new insights, actions or products that serve to strengthen the relationship with the existing customer or the acquisition of new customers. Such tasks can include for example the discovery of novel criteria for successful customer segmentation or data-driven product development.</a:t>
            </a:r>
          </a:p>
          <a:p>
            <a:endParaRPr lang="en-US" dirty="0"/>
          </a:p>
          <a:p>
            <a:endParaRPr lang="en-US" dirty="0"/>
          </a:p>
        </p:txBody>
      </p:sp>
      <p:sp>
        <p:nvSpPr>
          <p:cNvPr id="4" name="Slide Number Placeholder 3"/>
          <p:cNvSpPr>
            <a:spLocks noGrp="1"/>
          </p:cNvSpPr>
          <p:nvPr>
            <p:ph type="sldNum" sz="quarter" idx="5"/>
          </p:nvPr>
        </p:nvSpPr>
        <p:spPr/>
        <p:txBody>
          <a:bodyPr/>
          <a:lstStyle/>
          <a:p>
            <a:fld id="{580A9ED0-3D50-490E-859E-CE086D01D501}" type="slidenum">
              <a:rPr lang="en-BE" smtClean="0"/>
              <a:t>6</a:t>
            </a:fld>
            <a:endParaRPr lang="en-BE"/>
          </a:p>
        </p:txBody>
      </p:sp>
    </p:spTree>
    <p:extLst>
      <p:ext uri="{BB962C8B-B14F-4D97-AF65-F5344CB8AC3E}">
        <p14:creationId xmlns:p14="http://schemas.microsoft.com/office/powerpoint/2010/main" val="2611815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AI can improve any given process through either automation or augmentation, but what is the difference? </a:t>
            </a:r>
            <a:r>
              <a:rPr lang="en-GB" dirty="0">
                <a:solidFill>
                  <a:schemeClr val="accent6"/>
                </a:solidFill>
              </a:rPr>
              <a:t>Automation</a:t>
            </a:r>
            <a:r>
              <a:rPr lang="en-GB" b="1" dirty="0">
                <a:solidFill>
                  <a:schemeClr val="accent6"/>
                </a:solidFill>
              </a:rPr>
              <a:t> </a:t>
            </a:r>
            <a:r>
              <a:rPr lang="en-GB" dirty="0"/>
              <a:t>implies that machines completely </a:t>
            </a:r>
            <a:r>
              <a:rPr lang="en-GB" dirty="0">
                <a:solidFill>
                  <a:schemeClr val="accent6"/>
                </a:solidFill>
              </a:rPr>
              <a:t>take over a human task</a:t>
            </a:r>
            <a:r>
              <a:rPr lang="en-GB" dirty="0"/>
              <a:t>, thereby removing the human from the process. </a:t>
            </a:r>
            <a:r>
              <a:rPr lang="en-GB" dirty="0">
                <a:solidFill>
                  <a:schemeClr val="accent6"/>
                </a:solidFill>
              </a:rPr>
              <a:t>Augmentation</a:t>
            </a:r>
            <a:r>
              <a:rPr lang="en-GB" dirty="0"/>
              <a:t> means that humans </a:t>
            </a:r>
            <a:r>
              <a:rPr lang="en-GB" dirty="0">
                <a:solidFill>
                  <a:schemeClr val="accent6"/>
                </a:solidFill>
              </a:rPr>
              <a:t>collaborate </a:t>
            </a:r>
            <a:r>
              <a:rPr lang="en-GB" dirty="0"/>
              <a:t>closely with machines </a:t>
            </a:r>
            <a:r>
              <a:rPr lang="en-GB" dirty="0">
                <a:solidFill>
                  <a:schemeClr val="accent6"/>
                </a:solidFill>
              </a:rPr>
              <a:t>to perform a task, thereby empowering a human in the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accent6"/>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Humans are more than happy to delegate tasks to an AI if they are more robotic, focused on speed, accuracy or repetition. Nevertheless, there will also be tasks that people want to control themselves without relying on automation. Or sometimes the system is so complex that automation just isn’t possible. For this reason, repetitive task where speed or no special cognitive skills are required are good candidates for automation However, not all processes can be automated, or they can only be partly automated. Automation is good for processes with low data and work complexity, while augmentation is good for processes with high data and work complexity. Now what do we mean by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B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80A9ED0-3D50-490E-859E-CE086D01D501}" type="slidenum">
              <a:rPr lang="en-BE" smtClean="0"/>
              <a:t>7</a:t>
            </a:fld>
            <a:endParaRPr lang="en-BE"/>
          </a:p>
        </p:txBody>
      </p:sp>
    </p:spTree>
    <p:extLst>
      <p:ext uri="{BB962C8B-B14F-4D97-AF65-F5344CB8AC3E}">
        <p14:creationId xmlns:p14="http://schemas.microsoft.com/office/powerpoint/2010/main" val="1884988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complexity is the easiest of the two variables to explain. Data with low complexity is typically structured and simple, usually strings of text or numbers. The data is easy to interpret for a computer. High data complexity is often unstructured and up for interpretation. Images, videos, music, and voices are examples of complex data.</a:t>
            </a:r>
          </a:p>
          <a:p>
            <a:endParaRPr lang="en-US" dirty="0"/>
          </a:p>
          <a:p>
            <a:r>
              <a:rPr lang="en-US" dirty="0"/>
              <a:t>Work complexity is mostly about routines and rules. If a work has clearly defined rules and routines, it becomes predictable, and has low complexity. However, if work is unpredictable and ad hoc, then it requires judgmental skills, which would result in high work complexity. Computers are excellent at predicting, but not so good at judging.</a:t>
            </a:r>
          </a:p>
          <a:p>
            <a:endParaRPr lang="en-US" dirty="0"/>
          </a:p>
          <a:p>
            <a:r>
              <a:rPr lang="en-US" dirty="0"/>
              <a:t>So now we repeat what we just said: If a process has low data and work complexity, it is suited to be automated because computers can deal with this. If a process has high data and work complexity, it is suited to be augmented because human judgement is required here.</a:t>
            </a:r>
          </a:p>
        </p:txBody>
      </p:sp>
      <p:sp>
        <p:nvSpPr>
          <p:cNvPr id="4" name="Slide Number Placeholder 3"/>
          <p:cNvSpPr>
            <a:spLocks noGrp="1"/>
          </p:cNvSpPr>
          <p:nvPr>
            <p:ph type="sldNum" sz="quarter" idx="5"/>
          </p:nvPr>
        </p:nvSpPr>
        <p:spPr/>
        <p:txBody>
          <a:bodyPr/>
          <a:lstStyle/>
          <a:p>
            <a:fld id="{580A9ED0-3D50-490E-859E-CE086D01D501}" type="slidenum">
              <a:rPr lang="en-BE" smtClean="0"/>
              <a:t>8</a:t>
            </a:fld>
            <a:endParaRPr lang="en-BE"/>
          </a:p>
        </p:txBody>
      </p:sp>
    </p:spTree>
    <p:extLst>
      <p:ext uri="{BB962C8B-B14F-4D97-AF65-F5344CB8AC3E}">
        <p14:creationId xmlns:p14="http://schemas.microsoft.com/office/powerpoint/2010/main" val="3553317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Accenture published a white paper “Turning artificial intelligence into business value” where they use the axes of work and data complexity to describe processes. The further to the bottom-left a process is, the more it can be automated. On the other hand, the more to the top-right it is, the more it can be augmented. In between, they propose four models for process strategies with AI: efficiency, effectiveness, expert and innovation.</a:t>
            </a:r>
          </a:p>
          <a:p>
            <a:endParaRPr lang="en-US" dirty="0"/>
          </a:p>
          <a:p>
            <a:r>
              <a:rPr lang="en-US" dirty="0"/>
              <a:t>If a process has low data and work complexity, it can most certainly be automated. This is the simplest model, and the one that most companies are trying to adopt today. It is a clear first step for any company wishing to start their AI journey. Efficiency is all about optimizing your business, generally reducing costs. Processes that are placed here have very clearly defined rules and routines. Examples are automated credit decisions, purchases, recruitment or delivery.</a:t>
            </a:r>
          </a:p>
          <a:p>
            <a:endParaRPr lang="en-US" dirty="0"/>
          </a:p>
          <a:p>
            <a:r>
              <a:rPr lang="en-US" dirty="0"/>
              <a:t>If the work is simple, but the data is complicated, you will want to focus more on effectiveness rather than optimization. This model revolves around the communication and coordination of workers, with AI serving the role of an assistant. Processes placed in this model are used to make the work of employees more effective, by either eliminating or simplifying the act of scheduling, communicating, or monitoring. Examples are automated scheduling, customer support or task assignments.</a:t>
            </a:r>
          </a:p>
          <a:p>
            <a:endParaRPr lang="en-US" dirty="0"/>
          </a:p>
          <a:p>
            <a:r>
              <a:rPr lang="en-US" dirty="0"/>
              <a:t>When the data is simple, but the work complexity is high, AI can be used to leverage expertise. Processes placed in this model rely heavily on expertise and judgment. Therefore, unlike the left-most models, any decision made here is taken by humans. AI is offering a supportive role, opting to offer advice and insights. In this model, humans are always in control. Expert systems deal with anything from large amounts of money to human lives, meaning humans must always be responsible for decision-making. Examples are medical diagnosis or financial investments.</a:t>
            </a:r>
          </a:p>
          <a:p>
            <a:endParaRPr lang="en-US" dirty="0"/>
          </a:p>
          <a:p>
            <a:r>
              <a:rPr lang="en-US" dirty="0"/>
              <a:t>Processes that have both high data and work complexity can be used to enable creative work. Humans are in complete creative control, while AI is used to identify recommendations and alternatives. As you might imagine, this model is particularly interesting for jobs that are creative in nature, such as designing, researching, writing, cooking, composing music, drawing, filming and so on. Examples are recommendations while writing, composing, video-editing or performing a job interview.</a:t>
            </a:r>
          </a:p>
          <a:p>
            <a:endParaRPr lang="en-US" dirty="0"/>
          </a:p>
        </p:txBody>
      </p:sp>
      <p:sp>
        <p:nvSpPr>
          <p:cNvPr id="4" name="Slide Number Placeholder 3"/>
          <p:cNvSpPr>
            <a:spLocks noGrp="1"/>
          </p:cNvSpPr>
          <p:nvPr>
            <p:ph type="sldNum" sz="quarter" idx="5"/>
          </p:nvPr>
        </p:nvSpPr>
        <p:spPr/>
        <p:txBody>
          <a:bodyPr/>
          <a:lstStyle/>
          <a:p>
            <a:fld id="{580A9ED0-3D50-490E-859E-CE086D01D501}" type="slidenum">
              <a:rPr lang="en-BE" smtClean="0"/>
              <a:t>9</a:t>
            </a:fld>
            <a:endParaRPr lang="en-BE"/>
          </a:p>
        </p:txBody>
      </p:sp>
    </p:spTree>
    <p:extLst>
      <p:ext uri="{BB962C8B-B14F-4D97-AF65-F5344CB8AC3E}">
        <p14:creationId xmlns:p14="http://schemas.microsoft.com/office/powerpoint/2010/main" val="30607846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2"/>
      </p:bgRef>
    </p:bg>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A8ADA088-A0E4-4352-935C-1A1EE092961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432000" y="1098000"/>
            <a:ext cx="5760000" cy="576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099F3D-CBCF-4CAD-9608-FBB71B957C6B}"/>
              </a:ext>
            </a:extLst>
          </p:cNvPr>
          <p:cNvSpPr>
            <a:spLocks noGrp="1"/>
          </p:cNvSpPr>
          <p:nvPr>
            <p:ph type="ctrTitle"/>
          </p:nvPr>
        </p:nvSpPr>
        <p:spPr>
          <a:xfrm>
            <a:off x="852198" y="1906134"/>
            <a:ext cx="9144000" cy="2387600"/>
          </a:xfrm>
        </p:spPr>
        <p:txBody>
          <a:bodyPr anchor="b"/>
          <a:lstStyle>
            <a:lvl1pPr algn="l">
              <a:defRPr sz="6000" spc="3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F6D543E6-D2D1-4432-81C8-F659F9687C3B}"/>
              </a:ext>
            </a:extLst>
          </p:cNvPr>
          <p:cNvSpPr>
            <a:spLocks noGrp="1"/>
          </p:cNvSpPr>
          <p:nvPr>
            <p:ph type="subTitle" idx="1"/>
          </p:nvPr>
        </p:nvSpPr>
        <p:spPr>
          <a:xfrm>
            <a:off x="852198" y="4385809"/>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7B0FB85-B874-4077-AE7C-4E80EEDEBF4A}"/>
              </a:ext>
            </a:extLst>
          </p:cNvPr>
          <p:cNvSpPr>
            <a:spLocks noGrp="1"/>
          </p:cNvSpPr>
          <p:nvPr>
            <p:ph type="dt" sz="half" idx="10"/>
          </p:nvPr>
        </p:nvSpPr>
        <p:spPr/>
        <p:txBody>
          <a:bodyPr/>
          <a:lstStyle/>
          <a:p>
            <a:fld id="{5C792376-123D-4094-8CFB-F31141438F2C}" type="datetime1">
              <a:rPr lang="en-GB" smtClean="0"/>
              <a:t>03/09/2021</a:t>
            </a:fld>
            <a:endParaRPr lang="en-GB"/>
          </a:p>
        </p:txBody>
      </p:sp>
      <p:sp>
        <p:nvSpPr>
          <p:cNvPr id="5" name="Footer Placeholder 4">
            <a:extLst>
              <a:ext uri="{FF2B5EF4-FFF2-40B4-BE49-F238E27FC236}">
                <a16:creationId xmlns:a16="http://schemas.microsoft.com/office/drawing/2014/main" id="{28D5E865-5F7F-4E37-BB92-3F4D09BD29D3}"/>
              </a:ext>
            </a:extLst>
          </p:cNvPr>
          <p:cNvSpPr>
            <a:spLocks noGrp="1"/>
          </p:cNvSpPr>
          <p:nvPr>
            <p:ph type="ftr" sz="quarter" idx="11"/>
          </p:nvPr>
        </p:nvSpPr>
        <p:spPr/>
        <p:txBody>
          <a:bodyPr/>
          <a:lstStyle/>
          <a:p>
            <a:endParaRPr lang="en-GB"/>
          </a:p>
        </p:txBody>
      </p:sp>
      <p:pic>
        <p:nvPicPr>
          <p:cNvPr id="1026" name="Picture 2">
            <a:extLst>
              <a:ext uri="{FF2B5EF4-FFF2-40B4-BE49-F238E27FC236}">
                <a16:creationId xmlns:a16="http://schemas.microsoft.com/office/drawing/2014/main" id="{B0445298-CAB7-4B9E-BB59-B43FD9F442F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756" y="-60053"/>
            <a:ext cx="3373871" cy="2109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12109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15C1-7C2F-4FD8-BF8C-E42A21E58D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F107172-BFFA-4223-AADC-275EB3B6F2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47B39EB-729A-473C-BB79-8FC3B846B2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618E25-7D86-4396-AAEB-E9318E3E578C}"/>
              </a:ext>
            </a:extLst>
          </p:cNvPr>
          <p:cNvSpPr>
            <a:spLocks noGrp="1"/>
          </p:cNvSpPr>
          <p:nvPr>
            <p:ph type="dt" sz="half" idx="10"/>
          </p:nvPr>
        </p:nvSpPr>
        <p:spPr/>
        <p:txBody>
          <a:bodyPr/>
          <a:lstStyle/>
          <a:p>
            <a:fld id="{7C972A61-68BB-4F15-AB4D-0CEB742453BF}" type="datetime1">
              <a:rPr lang="en-GB" smtClean="0"/>
              <a:t>03/09/2021</a:t>
            </a:fld>
            <a:endParaRPr lang="en-GB"/>
          </a:p>
        </p:txBody>
      </p:sp>
      <p:sp>
        <p:nvSpPr>
          <p:cNvPr id="6" name="Footer Placeholder 5">
            <a:extLst>
              <a:ext uri="{FF2B5EF4-FFF2-40B4-BE49-F238E27FC236}">
                <a16:creationId xmlns:a16="http://schemas.microsoft.com/office/drawing/2014/main" id="{6B4B34E3-2C9E-4772-8A74-0AA5C69A6DC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D856AEC-152D-4887-8D67-23AE26B1E7C7}"/>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3854962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DDB04-7D02-4E4C-B78E-04EA7E57710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9E72958-CE08-4450-8F3F-C705CFC6D6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F0C2BD-C6D3-4694-9D53-A9310E52CE01}"/>
              </a:ext>
            </a:extLst>
          </p:cNvPr>
          <p:cNvSpPr>
            <a:spLocks noGrp="1"/>
          </p:cNvSpPr>
          <p:nvPr>
            <p:ph type="dt" sz="half" idx="10"/>
          </p:nvPr>
        </p:nvSpPr>
        <p:spPr/>
        <p:txBody>
          <a:bodyPr/>
          <a:lstStyle/>
          <a:p>
            <a:fld id="{5C038206-0AD1-466E-B84D-075FCFF9B3CC}" type="datetime1">
              <a:rPr lang="en-GB" smtClean="0"/>
              <a:t>03/09/2021</a:t>
            </a:fld>
            <a:endParaRPr lang="en-GB"/>
          </a:p>
        </p:txBody>
      </p:sp>
      <p:sp>
        <p:nvSpPr>
          <p:cNvPr id="5" name="Footer Placeholder 4">
            <a:extLst>
              <a:ext uri="{FF2B5EF4-FFF2-40B4-BE49-F238E27FC236}">
                <a16:creationId xmlns:a16="http://schemas.microsoft.com/office/drawing/2014/main" id="{DE46B1E2-0DEA-404D-B463-624198C5EB4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3BA135-21DA-46BE-B8DE-AD911D97C807}"/>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3724889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E2B318-4A07-4830-8302-DC85D0ED05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A189D5D-6DEF-43BC-84A3-BCE746410C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5051D65-16BC-40AF-A602-5493721191D8}"/>
              </a:ext>
            </a:extLst>
          </p:cNvPr>
          <p:cNvSpPr>
            <a:spLocks noGrp="1"/>
          </p:cNvSpPr>
          <p:nvPr>
            <p:ph type="dt" sz="half" idx="10"/>
          </p:nvPr>
        </p:nvSpPr>
        <p:spPr/>
        <p:txBody>
          <a:bodyPr/>
          <a:lstStyle/>
          <a:p>
            <a:fld id="{8B466170-05CD-4EA3-8EEB-32011AFB47D3}" type="datetime1">
              <a:rPr lang="en-GB" smtClean="0"/>
              <a:t>03/09/2021</a:t>
            </a:fld>
            <a:endParaRPr lang="en-GB"/>
          </a:p>
        </p:txBody>
      </p:sp>
      <p:sp>
        <p:nvSpPr>
          <p:cNvPr id="5" name="Footer Placeholder 4">
            <a:extLst>
              <a:ext uri="{FF2B5EF4-FFF2-40B4-BE49-F238E27FC236}">
                <a16:creationId xmlns:a16="http://schemas.microsoft.com/office/drawing/2014/main" id="{01DE066D-127D-4921-A5BB-0EF3A9AC5F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7DCB8E6-6C81-47EE-9936-D9D41BC29271}"/>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2102146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8B9011C-5000-4EA4-9315-7127DA20777B}"/>
              </a:ext>
            </a:extLst>
          </p:cNvPr>
          <p:cNvSpPr>
            <a:spLocks noGrp="1"/>
          </p:cNvSpPr>
          <p:nvPr>
            <p:ph type="dt" sz="half" idx="10"/>
          </p:nvPr>
        </p:nvSpPr>
        <p:spPr/>
        <p:txBody>
          <a:bodyPr/>
          <a:lstStyle/>
          <a:p>
            <a:fld id="{8CF93AE4-C31B-4F0D-B515-4D7F0A3D6BAB}" type="datetime1">
              <a:rPr lang="en-GB" smtClean="0"/>
              <a:t>03/09/2021</a:t>
            </a:fld>
            <a:endParaRPr lang="en-GB"/>
          </a:p>
        </p:txBody>
      </p:sp>
      <p:sp>
        <p:nvSpPr>
          <p:cNvPr id="5" name="Footer Placeholder 4">
            <a:extLst>
              <a:ext uri="{FF2B5EF4-FFF2-40B4-BE49-F238E27FC236}">
                <a16:creationId xmlns:a16="http://schemas.microsoft.com/office/drawing/2014/main" id="{5A94D0DF-D509-4595-810E-B3EC6C6A2AEB}"/>
              </a:ext>
            </a:extLst>
          </p:cNvPr>
          <p:cNvSpPr>
            <a:spLocks noGrp="1"/>
          </p:cNvSpPr>
          <p:nvPr>
            <p:ph type="ftr" sz="quarter" idx="11"/>
          </p:nvPr>
        </p:nvSpPr>
        <p:spPr>
          <a:xfrm>
            <a:off x="4038600" y="6327934"/>
            <a:ext cx="4114800" cy="365125"/>
          </a:xfrm>
        </p:spPr>
        <p:txBody>
          <a:bodyPr/>
          <a:lstStyle/>
          <a:p>
            <a:endParaRPr lang="en-GB"/>
          </a:p>
        </p:txBody>
      </p:sp>
      <p:sp>
        <p:nvSpPr>
          <p:cNvPr id="6" name="Slide Number Placeholder 5">
            <a:extLst>
              <a:ext uri="{FF2B5EF4-FFF2-40B4-BE49-F238E27FC236}">
                <a16:creationId xmlns:a16="http://schemas.microsoft.com/office/drawing/2014/main" id="{98AB7282-0F6B-4929-947A-660933385404}"/>
              </a:ext>
            </a:extLst>
          </p:cNvPr>
          <p:cNvSpPr>
            <a:spLocks noGrp="1"/>
          </p:cNvSpPr>
          <p:nvPr>
            <p:ph type="sldNum" sz="quarter" idx="12"/>
          </p:nvPr>
        </p:nvSpPr>
        <p:spPr/>
        <p:txBody>
          <a:bodyPr/>
          <a:lstStyle>
            <a:lvl1pPr>
              <a:defRPr>
                <a:solidFill>
                  <a:schemeClr val="accent6"/>
                </a:solidFill>
              </a:defRPr>
            </a:lvl1pPr>
          </a:lstStyle>
          <a:p>
            <a:fld id="{CB40DCDA-36E0-43CF-9ABA-CD86176B7A24}" type="slidenum">
              <a:rPr lang="en-GB" smtClean="0"/>
              <a:pPr/>
              <a:t>‹#›</a:t>
            </a:fld>
            <a:endParaRPr lang="en-GB" dirty="0"/>
          </a:p>
        </p:txBody>
      </p:sp>
      <p:sp>
        <p:nvSpPr>
          <p:cNvPr id="22" name="Title 1">
            <a:extLst>
              <a:ext uri="{FF2B5EF4-FFF2-40B4-BE49-F238E27FC236}">
                <a16:creationId xmlns:a16="http://schemas.microsoft.com/office/drawing/2014/main" id="{5FCD91AC-F0D3-47E4-966F-3624E6C625E3}"/>
              </a:ext>
            </a:extLst>
          </p:cNvPr>
          <p:cNvSpPr>
            <a:spLocks noGrp="1"/>
          </p:cNvSpPr>
          <p:nvPr>
            <p:ph type="title"/>
          </p:nvPr>
        </p:nvSpPr>
        <p:spPr>
          <a:xfrm>
            <a:off x="838200" y="761020"/>
            <a:ext cx="8108053" cy="701731"/>
          </a:xfrm>
          <a:solidFill>
            <a:schemeClr val="accent1"/>
          </a:solidFill>
        </p:spPr>
        <p:txBody>
          <a:bodyPr wrap="none">
            <a:spAutoFit/>
          </a:bodyPr>
          <a:lstStyle>
            <a:lvl1pPr>
              <a:defRPr>
                <a:solidFill>
                  <a:schemeClr val="bg1"/>
                </a:solidFill>
              </a:defRPr>
            </a:lvl1pPr>
          </a:lstStyle>
          <a:p>
            <a:r>
              <a:rPr lang="en-US" dirty="0"/>
              <a:t>Click to edit Master title style</a:t>
            </a:r>
            <a:endParaRPr lang="en-GB" dirty="0"/>
          </a:p>
        </p:txBody>
      </p:sp>
      <p:sp>
        <p:nvSpPr>
          <p:cNvPr id="23" name="Content Placeholder 2">
            <a:extLst>
              <a:ext uri="{FF2B5EF4-FFF2-40B4-BE49-F238E27FC236}">
                <a16:creationId xmlns:a16="http://schemas.microsoft.com/office/drawing/2014/main" id="{D150CF13-F1CD-4C39-B89A-27D04001FE53}"/>
              </a:ext>
            </a:extLst>
          </p:cNvPr>
          <p:cNvSpPr>
            <a:spLocks noGrp="1"/>
          </p:cNvSpPr>
          <p:nvPr>
            <p:ph idx="1"/>
          </p:nvPr>
        </p:nvSpPr>
        <p:spPr>
          <a:xfrm>
            <a:off x="838200" y="1825625"/>
            <a:ext cx="10515600"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24" name="Picture 2">
            <a:extLst>
              <a:ext uri="{FF2B5EF4-FFF2-40B4-BE49-F238E27FC236}">
                <a16:creationId xmlns:a16="http://schemas.microsoft.com/office/drawing/2014/main" id="{993B9BA5-9CFA-40EA-857D-28567C159CB0}"/>
              </a:ext>
            </a:extLst>
          </p:cNvPr>
          <p:cNvPicPr>
            <a:picLocks noChangeAspect="1" noChangeArrowheads="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05406" y="272536"/>
            <a:ext cx="616348" cy="55887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3CF515EC-1E42-46F9-9FC7-7D4C3FB7A4C3}"/>
              </a:ext>
            </a:extLst>
          </p:cNvPr>
          <p:cNvCxnSpPr>
            <a:cxnSpLocks/>
          </p:cNvCxnSpPr>
          <p:nvPr userDrawn="1"/>
        </p:nvCxnSpPr>
        <p:spPr>
          <a:xfrm>
            <a:off x="838200" y="550386"/>
            <a:ext cx="9929327" cy="0"/>
          </a:xfrm>
          <a:prstGeom prst="line">
            <a:avLst/>
          </a:prstGeom>
        </p:spPr>
        <p:style>
          <a:lnRef idx="3">
            <a:schemeClr val="accent1"/>
          </a:lnRef>
          <a:fillRef idx="0">
            <a:schemeClr val="accent1"/>
          </a:fillRef>
          <a:effectRef idx="2">
            <a:schemeClr val="accent1"/>
          </a:effectRef>
          <a:fontRef idx="minor">
            <a:schemeClr val="tx1"/>
          </a:fontRef>
        </p:style>
      </p:cxnSp>
      <p:pic>
        <p:nvPicPr>
          <p:cNvPr id="27" name="Picture 3">
            <a:extLst>
              <a:ext uri="{FF2B5EF4-FFF2-40B4-BE49-F238E27FC236}">
                <a16:creationId xmlns:a16="http://schemas.microsoft.com/office/drawing/2014/main" id="{9130AF4C-8EC4-4210-B17D-7C7EE3619775}"/>
              </a:ext>
            </a:extLst>
          </p:cNvPr>
          <p:cNvPicPr>
            <a:picLocks noChangeAspect="1" noChangeArrowheads="1"/>
          </p:cNvPicPr>
          <p:nvPr userDrawn="1"/>
        </p:nvPicPr>
        <p:blipFill>
          <a:blip r:embed="rId3">
            <a:alphaModFix amt="5000"/>
            <a:extLst>
              <a:ext uri="{28A0092B-C50C-407E-A947-70E740481C1C}">
                <a14:useLocalDpi xmlns:a14="http://schemas.microsoft.com/office/drawing/2010/main" val="0"/>
              </a:ext>
            </a:extLst>
          </a:blip>
          <a:srcRect/>
          <a:stretch>
            <a:fillRect/>
          </a:stretch>
        </p:blipFill>
        <p:spPr bwMode="auto">
          <a:xfrm>
            <a:off x="6432000" y="1122123"/>
            <a:ext cx="5760000" cy="57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87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8B9011C-5000-4EA4-9315-7127DA20777B}"/>
              </a:ext>
            </a:extLst>
          </p:cNvPr>
          <p:cNvSpPr>
            <a:spLocks noGrp="1"/>
          </p:cNvSpPr>
          <p:nvPr>
            <p:ph type="dt" sz="half" idx="10"/>
          </p:nvPr>
        </p:nvSpPr>
        <p:spPr/>
        <p:txBody>
          <a:bodyPr/>
          <a:lstStyle/>
          <a:p>
            <a:fld id="{8CF93AE4-C31B-4F0D-B515-4D7F0A3D6BAB}" type="datetime1">
              <a:rPr lang="en-GB" smtClean="0"/>
              <a:t>03/09/2021</a:t>
            </a:fld>
            <a:endParaRPr lang="en-GB"/>
          </a:p>
        </p:txBody>
      </p:sp>
      <p:sp>
        <p:nvSpPr>
          <p:cNvPr id="5" name="Footer Placeholder 4">
            <a:extLst>
              <a:ext uri="{FF2B5EF4-FFF2-40B4-BE49-F238E27FC236}">
                <a16:creationId xmlns:a16="http://schemas.microsoft.com/office/drawing/2014/main" id="{5A94D0DF-D509-4595-810E-B3EC6C6A2A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AB7282-0F6B-4929-947A-660933385404}"/>
              </a:ext>
            </a:extLst>
          </p:cNvPr>
          <p:cNvSpPr>
            <a:spLocks noGrp="1"/>
          </p:cNvSpPr>
          <p:nvPr>
            <p:ph type="sldNum" sz="quarter" idx="12"/>
          </p:nvPr>
        </p:nvSpPr>
        <p:spPr/>
        <p:txBody>
          <a:bodyPr/>
          <a:lstStyle>
            <a:lvl1pPr>
              <a:defRPr>
                <a:solidFill>
                  <a:schemeClr val="accent6"/>
                </a:solidFill>
              </a:defRPr>
            </a:lvl1pPr>
          </a:lstStyle>
          <a:p>
            <a:fld id="{CB40DCDA-36E0-43CF-9ABA-CD86176B7A24}" type="slidenum">
              <a:rPr lang="en-GB" smtClean="0"/>
              <a:pPr/>
              <a:t>‹#›</a:t>
            </a:fld>
            <a:endParaRPr lang="en-GB" dirty="0"/>
          </a:p>
        </p:txBody>
      </p:sp>
      <p:sp>
        <p:nvSpPr>
          <p:cNvPr id="22" name="Title 1">
            <a:extLst>
              <a:ext uri="{FF2B5EF4-FFF2-40B4-BE49-F238E27FC236}">
                <a16:creationId xmlns:a16="http://schemas.microsoft.com/office/drawing/2014/main" id="{5FCD91AC-F0D3-47E4-966F-3624E6C625E3}"/>
              </a:ext>
            </a:extLst>
          </p:cNvPr>
          <p:cNvSpPr>
            <a:spLocks noGrp="1"/>
          </p:cNvSpPr>
          <p:nvPr>
            <p:ph type="title"/>
          </p:nvPr>
        </p:nvSpPr>
        <p:spPr>
          <a:xfrm>
            <a:off x="838200" y="761020"/>
            <a:ext cx="8108053" cy="701731"/>
          </a:xfrm>
          <a:solidFill>
            <a:schemeClr val="accent1"/>
          </a:solidFill>
        </p:spPr>
        <p:txBody>
          <a:bodyPr wrap="none">
            <a:spAutoFit/>
          </a:bodyPr>
          <a:lstStyle>
            <a:lvl1pPr>
              <a:defRPr>
                <a:solidFill>
                  <a:schemeClr val="bg1"/>
                </a:solidFill>
              </a:defRPr>
            </a:lvl1pPr>
          </a:lstStyle>
          <a:p>
            <a:r>
              <a:rPr lang="en-US" dirty="0"/>
              <a:t>Click to edit Master title style</a:t>
            </a:r>
            <a:endParaRPr lang="en-GB" dirty="0"/>
          </a:p>
        </p:txBody>
      </p:sp>
      <p:pic>
        <p:nvPicPr>
          <p:cNvPr id="24" name="Picture 2">
            <a:extLst>
              <a:ext uri="{FF2B5EF4-FFF2-40B4-BE49-F238E27FC236}">
                <a16:creationId xmlns:a16="http://schemas.microsoft.com/office/drawing/2014/main" id="{993B9BA5-9CFA-40EA-857D-28567C159CB0}"/>
              </a:ext>
            </a:extLst>
          </p:cNvPr>
          <p:cNvPicPr>
            <a:picLocks noChangeAspect="1" noChangeArrowheads="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05406" y="272536"/>
            <a:ext cx="616348" cy="55887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3CF515EC-1E42-46F9-9FC7-7D4C3FB7A4C3}"/>
              </a:ext>
            </a:extLst>
          </p:cNvPr>
          <p:cNvCxnSpPr>
            <a:cxnSpLocks/>
          </p:cNvCxnSpPr>
          <p:nvPr userDrawn="1"/>
        </p:nvCxnSpPr>
        <p:spPr>
          <a:xfrm>
            <a:off x="838200" y="550386"/>
            <a:ext cx="9929327"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84825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FD187-54D2-430E-B066-AEDE09D2F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CC0DB50-09BF-45B2-B71D-B06A35FF00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11E755-ED5C-4561-BAF5-532480279895}"/>
              </a:ext>
            </a:extLst>
          </p:cNvPr>
          <p:cNvSpPr>
            <a:spLocks noGrp="1"/>
          </p:cNvSpPr>
          <p:nvPr>
            <p:ph type="dt" sz="half" idx="10"/>
          </p:nvPr>
        </p:nvSpPr>
        <p:spPr/>
        <p:txBody>
          <a:bodyPr/>
          <a:lstStyle/>
          <a:p>
            <a:fld id="{1AD16E89-0653-431D-AED2-6ADAF703C3B1}" type="datetime1">
              <a:rPr lang="en-GB" smtClean="0"/>
              <a:t>03/09/2021</a:t>
            </a:fld>
            <a:endParaRPr lang="en-GB"/>
          </a:p>
        </p:txBody>
      </p:sp>
      <p:sp>
        <p:nvSpPr>
          <p:cNvPr id="5" name="Footer Placeholder 4">
            <a:extLst>
              <a:ext uri="{FF2B5EF4-FFF2-40B4-BE49-F238E27FC236}">
                <a16:creationId xmlns:a16="http://schemas.microsoft.com/office/drawing/2014/main" id="{426F0209-5C74-4C7A-96D0-97C59703B3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863FBC-3982-475E-8BC1-E7CFBC8FD869}"/>
              </a:ext>
            </a:extLst>
          </p:cNvPr>
          <p:cNvSpPr>
            <a:spLocks noGrp="1"/>
          </p:cNvSpPr>
          <p:nvPr>
            <p:ph type="sldNum" sz="quarter" idx="12"/>
          </p:nvPr>
        </p:nvSpPr>
        <p:spPr/>
        <p:txBody>
          <a:bodyPr/>
          <a:lstStyle>
            <a:lvl1pPr>
              <a:defRPr>
                <a:solidFill>
                  <a:schemeClr val="accent6"/>
                </a:solidFill>
              </a:defRPr>
            </a:lvl1pPr>
          </a:lstStyle>
          <a:p>
            <a:fld id="{CB40DCDA-36E0-43CF-9ABA-CD86176B7A24}" type="slidenum">
              <a:rPr lang="en-GB" smtClean="0"/>
              <a:pPr/>
              <a:t>‹#›</a:t>
            </a:fld>
            <a:endParaRPr lang="en-GB"/>
          </a:p>
        </p:txBody>
      </p:sp>
    </p:spTree>
    <p:extLst>
      <p:ext uri="{BB962C8B-B14F-4D97-AF65-F5344CB8AC3E}">
        <p14:creationId xmlns:p14="http://schemas.microsoft.com/office/powerpoint/2010/main" val="400675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2E7D05-EF43-41FE-AFF1-2A34E381C3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FCBF9ED-97E9-4CF7-8EB1-5AE77AAACD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D518EE1-C920-419D-BCA7-82697BE18A88}"/>
              </a:ext>
            </a:extLst>
          </p:cNvPr>
          <p:cNvSpPr>
            <a:spLocks noGrp="1"/>
          </p:cNvSpPr>
          <p:nvPr>
            <p:ph type="dt" sz="half" idx="10"/>
          </p:nvPr>
        </p:nvSpPr>
        <p:spPr/>
        <p:txBody>
          <a:bodyPr/>
          <a:lstStyle/>
          <a:p>
            <a:fld id="{17FF2802-7E2F-4EF5-816B-1EF902DBC44E}" type="datetime1">
              <a:rPr lang="en-GB" smtClean="0"/>
              <a:t>03/09/2021</a:t>
            </a:fld>
            <a:endParaRPr lang="en-GB"/>
          </a:p>
        </p:txBody>
      </p:sp>
      <p:sp>
        <p:nvSpPr>
          <p:cNvPr id="6" name="Footer Placeholder 5">
            <a:extLst>
              <a:ext uri="{FF2B5EF4-FFF2-40B4-BE49-F238E27FC236}">
                <a16:creationId xmlns:a16="http://schemas.microsoft.com/office/drawing/2014/main" id="{0551973D-8CE7-46B5-8C73-4DC6E509B25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012F84D-5272-4CDD-935F-10D0AE74E93D}"/>
              </a:ext>
            </a:extLst>
          </p:cNvPr>
          <p:cNvSpPr>
            <a:spLocks noGrp="1"/>
          </p:cNvSpPr>
          <p:nvPr>
            <p:ph type="sldNum" sz="quarter" idx="12"/>
          </p:nvPr>
        </p:nvSpPr>
        <p:spPr/>
        <p:txBody>
          <a:bodyPr/>
          <a:lstStyle/>
          <a:p>
            <a:fld id="{CB40DCDA-36E0-43CF-9ABA-CD86176B7A24}" type="slidenum">
              <a:rPr lang="en-GB" smtClean="0"/>
              <a:t>‹#›</a:t>
            </a:fld>
            <a:endParaRPr lang="en-GB"/>
          </a:p>
        </p:txBody>
      </p:sp>
      <p:pic>
        <p:nvPicPr>
          <p:cNvPr id="8" name="Picture 2">
            <a:extLst>
              <a:ext uri="{FF2B5EF4-FFF2-40B4-BE49-F238E27FC236}">
                <a16:creationId xmlns:a16="http://schemas.microsoft.com/office/drawing/2014/main" id="{5E1531E5-AAFF-403E-BEFA-065A685A0333}"/>
              </a:ext>
            </a:extLst>
          </p:cNvPr>
          <p:cNvPicPr>
            <a:picLocks noChangeAspect="1" noChangeArrowheads="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05406" y="272536"/>
            <a:ext cx="616348" cy="55887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31ACC065-A0D0-436A-9F87-6EE2FBD72FDC}"/>
              </a:ext>
            </a:extLst>
          </p:cNvPr>
          <p:cNvCxnSpPr>
            <a:cxnSpLocks/>
          </p:cNvCxnSpPr>
          <p:nvPr userDrawn="1"/>
        </p:nvCxnSpPr>
        <p:spPr>
          <a:xfrm>
            <a:off x="838200" y="550386"/>
            <a:ext cx="9929327" cy="0"/>
          </a:xfrm>
          <a:prstGeom prst="line">
            <a:avLst/>
          </a:prstGeom>
        </p:spPr>
        <p:style>
          <a:lnRef idx="3">
            <a:schemeClr val="accent1"/>
          </a:lnRef>
          <a:fillRef idx="0">
            <a:schemeClr val="accent1"/>
          </a:fillRef>
          <a:effectRef idx="2">
            <a:schemeClr val="accent1"/>
          </a:effectRef>
          <a:fontRef idx="minor">
            <a:schemeClr val="tx1"/>
          </a:fontRef>
        </p:style>
      </p:cxnSp>
      <p:pic>
        <p:nvPicPr>
          <p:cNvPr id="10" name="Picture 3">
            <a:extLst>
              <a:ext uri="{FF2B5EF4-FFF2-40B4-BE49-F238E27FC236}">
                <a16:creationId xmlns:a16="http://schemas.microsoft.com/office/drawing/2014/main" id="{98F9EA00-6FF4-489B-BA4D-55BA574795F8}"/>
              </a:ext>
            </a:extLst>
          </p:cNvPr>
          <p:cNvPicPr>
            <a:picLocks noChangeAspect="1" noChangeArrowheads="1"/>
          </p:cNvPicPr>
          <p:nvPr userDrawn="1"/>
        </p:nvPicPr>
        <p:blipFill>
          <a:blip r:embed="rId3">
            <a:alphaModFix amt="5000"/>
            <a:extLst>
              <a:ext uri="{28A0092B-C50C-407E-A947-70E740481C1C}">
                <a14:useLocalDpi xmlns:a14="http://schemas.microsoft.com/office/drawing/2010/main" val="0"/>
              </a:ext>
            </a:extLst>
          </a:blip>
          <a:srcRect/>
          <a:stretch>
            <a:fillRect/>
          </a:stretch>
        </p:blipFill>
        <p:spPr bwMode="auto">
          <a:xfrm>
            <a:off x="6432000" y="1122123"/>
            <a:ext cx="5760000" cy="576000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0D4D120-E1E8-4354-A382-A42C0D9D1BD7}"/>
              </a:ext>
            </a:extLst>
          </p:cNvPr>
          <p:cNvSpPr>
            <a:spLocks noGrp="1"/>
          </p:cNvSpPr>
          <p:nvPr>
            <p:ph type="title"/>
          </p:nvPr>
        </p:nvSpPr>
        <p:spPr>
          <a:xfrm>
            <a:off x="838200" y="761020"/>
            <a:ext cx="8108053" cy="701731"/>
          </a:xfrm>
          <a:solidFill>
            <a:schemeClr val="accent1"/>
          </a:solidFill>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742358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E55367-9AA0-43E9-B8EC-F110B62FB6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D43563-9B5D-40DA-BF71-926BD758DA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88B378A-AAEE-4240-BC65-3176206AC3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AB6C85-CE23-4F66-A274-F1F368C4D5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FFA6F0E-BEE0-4964-9921-AACF2A530D68}"/>
              </a:ext>
            </a:extLst>
          </p:cNvPr>
          <p:cNvSpPr>
            <a:spLocks noGrp="1"/>
          </p:cNvSpPr>
          <p:nvPr>
            <p:ph type="dt" sz="half" idx="10"/>
          </p:nvPr>
        </p:nvSpPr>
        <p:spPr/>
        <p:txBody>
          <a:bodyPr/>
          <a:lstStyle/>
          <a:p>
            <a:fld id="{D179A838-95E9-423C-A0CF-E20462186801}" type="datetime1">
              <a:rPr lang="en-GB" smtClean="0"/>
              <a:t>03/09/2021</a:t>
            </a:fld>
            <a:endParaRPr lang="en-GB"/>
          </a:p>
        </p:txBody>
      </p:sp>
      <p:sp>
        <p:nvSpPr>
          <p:cNvPr id="8" name="Footer Placeholder 7">
            <a:extLst>
              <a:ext uri="{FF2B5EF4-FFF2-40B4-BE49-F238E27FC236}">
                <a16:creationId xmlns:a16="http://schemas.microsoft.com/office/drawing/2014/main" id="{D266F8C1-45CC-4893-A51C-6FA6A7916E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C971AC2-FC2C-4B4E-90FD-32B8BEDF8AE1}"/>
              </a:ext>
            </a:extLst>
          </p:cNvPr>
          <p:cNvSpPr>
            <a:spLocks noGrp="1"/>
          </p:cNvSpPr>
          <p:nvPr>
            <p:ph type="sldNum" sz="quarter" idx="12"/>
          </p:nvPr>
        </p:nvSpPr>
        <p:spPr/>
        <p:txBody>
          <a:bodyPr/>
          <a:lstStyle/>
          <a:p>
            <a:fld id="{CB40DCDA-36E0-43CF-9ABA-CD86176B7A24}" type="slidenum">
              <a:rPr lang="en-GB" smtClean="0"/>
              <a:t>‹#›</a:t>
            </a:fld>
            <a:endParaRPr lang="en-GB"/>
          </a:p>
        </p:txBody>
      </p:sp>
      <p:pic>
        <p:nvPicPr>
          <p:cNvPr id="10" name="Picture 2">
            <a:extLst>
              <a:ext uri="{FF2B5EF4-FFF2-40B4-BE49-F238E27FC236}">
                <a16:creationId xmlns:a16="http://schemas.microsoft.com/office/drawing/2014/main" id="{4460281F-5F87-47E2-8015-12C465EF1309}"/>
              </a:ext>
            </a:extLst>
          </p:cNvPr>
          <p:cNvPicPr>
            <a:picLocks noChangeAspect="1" noChangeArrowheads="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05406" y="272536"/>
            <a:ext cx="616348" cy="55887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E5DF0625-2BBA-41C9-A6C2-8B0D47006EAB}"/>
              </a:ext>
            </a:extLst>
          </p:cNvPr>
          <p:cNvCxnSpPr>
            <a:cxnSpLocks/>
          </p:cNvCxnSpPr>
          <p:nvPr userDrawn="1"/>
        </p:nvCxnSpPr>
        <p:spPr>
          <a:xfrm>
            <a:off x="838200" y="550386"/>
            <a:ext cx="9929327" cy="0"/>
          </a:xfrm>
          <a:prstGeom prst="line">
            <a:avLst/>
          </a:prstGeom>
        </p:spPr>
        <p:style>
          <a:lnRef idx="3">
            <a:schemeClr val="accent1"/>
          </a:lnRef>
          <a:fillRef idx="0">
            <a:schemeClr val="accent1"/>
          </a:fillRef>
          <a:effectRef idx="2">
            <a:schemeClr val="accent1"/>
          </a:effectRef>
          <a:fontRef idx="minor">
            <a:schemeClr val="tx1"/>
          </a:fontRef>
        </p:style>
      </p:cxnSp>
      <p:pic>
        <p:nvPicPr>
          <p:cNvPr id="12" name="Picture 3">
            <a:extLst>
              <a:ext uri="{FF2B5EF4-FFF2-40B4-BE49-F238E27FC236}">
                <a16:creationId xmlns:a16="http://schemas.microsoft.com/office/drawing/2014/main" id="{AA344CD7-828F-4822-A67B-01AAAAD4128C}"/>
              </a:ext>
            </a:extLst>
          </p:cNvPr>
          <p:cNvPicPr>
            <a:picLocks noChangeAspect="1" noChangeArrowheads="1"/>
          </p:cNvPicPr>
          <p:nvPr userDrawn="1"/>
        </p:nvPicPr>
        <p:blipFill>
          <a:blip r:embed="rId3">
            <a:alphaModFix amt="5000"/>
            <a:extLst>
              <a:ext uri="{28A0092B-C50C-407E-A947-70E740481C1C}">
                <a14:useLocalDpi xmlns:a14="http://schemas.microsoft.com/office/drawing/2010/main" val="0"/>
              </a:ext>
            </a:extLst>
          </a:blip>
          <a:srcRect/>
          <a:stretch>
            <a:fillRect/>
          </a:stretch>
        </p:blipFill>
        <p:spPr bwMode="auto">
          <a:xfrm>
            <a:off x="6432000" y="1122123"/>
            <a:ext cx="5760000" cy="576000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9A329724-5125-482B-B742-C0B4D723A61C}"/>
              </a:ext>
            </a:extLst>
          </p:cNvPr>
          <p:cNvSpPr>
            <a:spLocks noGrp="1"/>
          </p:cNvSpPr>
          <p:nvPr>
            <p:ph type="title"/>
          </p:nvPr>
        </p:nvSpPr>
        <p:spPr>
          <a:xfrm>
            <a:off x="838200" y="761020"/>
            <a:ext cx="8108053" cy="701731"/>
          </a:xfrm>
          <a:solidFill>
            <a:schemeClr val="accent1"/>
          </a:solidFill>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661682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BCA92-10FE-4FFC-B8F2-1EBE4AA4811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9249958-096E-4046-9C2E-35878DA02068}"/>
              </a:ext>
            </a:extLst>
          </p:cNvPr>
          <p:cNvSpPr>
            <a:spLocks noGrp="1"/>
          </p:cNvSpPr>
          <p:nvPr>
            <p:ph type="dt" sz="half" idx="10"/>
          </p:nvPr>
        </p:nvSpPr>
        <p:spPr/>
        <p:txBody>
          <a:bodyPr/>
          <a:lstStyle/>
          <a:p>
            <a:fld id="{BC51E42B-3070-4426-84E1-56624EFA258B}" type="datetime1">
              <a:rPr lang="en-GB" smtClean="0"/>
              <a:t>03/09/2021</a:t>
            </a:fld>
            <a:endParaRPr lang="en-GB"/>
          </a:p>
        </p:txBody>
      </p:sp>
      <p:sp>
        <p:nvSpPr>
          <p:cNvPr id="4" name="Footer Placeholder 3">
            <a:extLst>
              <a:ext uri="{FF2B5EF4-FFF2-40B4-BE49-F238E27FC236}">
                <a16:creationId xmlns:a16="http://schemas.microsoft.com/office/drawing/2014/main" id="{D4F85259-74B8-4235-8191-BCAACEB54A9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F177914-B693-46AF-9639-4A81F81710A2}"/>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245966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FA63AE-F52F-4595-8980-A8186EE79D0A}"/>
              </a:ext>
            </a:extLst>
          </p:cNvPr>
          <p:cNvSpPr>
            <a:spLocks noGrp="1"/>
          </p:cNvSpPr>
          <p:nvPr>
            <p:ph type="dt" sz="half" idx="10"/>
          </p:nvPr>
        </p:nvSpPr>
        <p:spPr/>
        <p:txBody>
          <a:bodyPr/>
          <a:lstStyle/>
          <a:p>
            <a:fld id="{7276CE71-4F15-425F-990B-A86FF6A20839}" type="datetime1">
              <a:rPr lang="en-GB" smtClean="0"/>
              <a:t>03/09/2021</a:t>
            </a:fld>
            <a:endParaRPr lang="en-GB"/>
          </a:p>
        </p:txBody>
      </p:sp>
      <p:sp>
        <p:nvSpPr>
          <p:cNvPr id="3" name="Footer Placeholder 2">
            <a:extLst>
              <a:ext uri="{FF2B5EF4-FFF2-40B4-BE49-F238E27FC236}">
                <a16:creationId xmlns:a16="http://schemas.microsoft.com/office/drawing/2014/main" id="{5BB6603E-0393-40C6-9808-A5C063FBE78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8E10A54-7692-44E9-A420-6F0C9CAB4711}"/>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2648932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814A7-2241-4D78-ACD0-458F76160D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4BE80CC-9342-45A7-9F5B-34B4C6BDAF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FD6EA00-0A24-490D-BE7B-DD485E8D68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BD4FB8-CF4E-4D11-B09D-9E9A027C87C1}"/>
              </a:ext>
            </a:extLst>
          </p:cNvPr>
          <p:cNvSpPr>
            <a:spLocks noGrp="1"/>
          </p:cNvSpPr>
          <p:nvPr>
            <p:ph type="dt" sz="half" idx="10"/>
          </p:nvPr>
        </p:nvSpPr>
        <p:spPr/>
        <p:txBody>
          <a:bodyPr/>
          <a:lstStyle/>
          <a:p>
            <a:fld id="{AFCFFB42-041A-4EC8-BF76-7ED1CCFB2E98}" type="datetime1">
              <a:rPr lang="en-GB" smtClean="0"/>
              <a:t>03/09/2021</a:t>
            </a:fld>
            <a:endParaRPr lang="en-GB"/>
          </a:p>
        </p:txBody>
      </p:sp>
      <p:sp>
        <p:nvSpPr>
          <p:cNvPr id="6" name="Footer Placeholder 5">
            <a:extLst>
              <a:ext uri="{FF2B5EF4-FFF2-40B4-BE49-F238E27FC236}">
                <a16:creationId xmlns:a16="http://schemas.microsoft.com/office/drawing/2014/main" id="{A7563199-08FE-4B25-AAEA-232B0C13E35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A1E327-CD3A-4CAD-B46E-09EA52983D67}"/>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4079226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AF541B-6A15-4966-855D-87E3BA04746D}"/>
              </a:ext>
            </a:extLst>
          </p:cNvPr>
          <p:cNvSpPr>
            <a:spLocks noGrp="1"/>
          </p:cNvSpPr>
          <p:nvPr>
            <p:ph type="title"/>
          </p:nvPr>
        </p:nvSpPr>
        <p:spPr>
          <a:xfrm>
            <a:off x="838200" y="761020"/>
            <a:ext cx="8108053" cy="701731"/>
          </a:xfrm>
          <a:prstGeom prst="rect">
            <a:avLst/>
          </a:prstGeom>
        </p:spPr>
        <p:txBody>
          <a:bodyPr vert="horz" wrap="none" lIns="91440" tIns="45720" rIns="91440" bIns="45720" rtlCol="0" anchor="ctr">
            <a:sp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7EDE0DD-5AB0-4DBC-8DB3-9342BB3EF7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BA43BF8F-EE86-460B-817D-E2F9C71342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894D6E-E9EC-42D4-860B-EDB005A35F65}" type="datetime1">
              <a:rPr lang="en-GB" smtClean="0"/>
              <a:t>03/09/2021</a:t>
            </a:fld>
            <a:endParaRPr lang="en-GB"/>
          </a:p>
        </p:txBody>
      </p:sp>
      <p:sp>
        <p:nvSpPr>
          <p:cNvPr id="5" name="Footer Placeholder 4">
            <a:extLst>
              <a:ext uri="{FF2B5EF4-FFF2-40B4-BE49-F238E27FC236}">
                <a16:creationId xmlns:a16="http://schemas.microsoft.com/office/drawing/2014/main" id="{E7D78479-DFFB-4890-9917-60B3BC885A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5B929C9-A53B-478A-AC18-CBAD96A756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6"/>
                </a:solidFill>
              </a:defRPr>
            </a:lvl1pPr>
          </a:lstStyle>
          <a:p>
            <a:fld id="{CB40DCDA-36E0-43CF-9ABA-CD86176B7A24}" type="slidenum">
              <a:rPr lang="en-GB" smtClean="0"/>
              <a:pPr/>
              <a:t>‹#›</a:t>
            </a:fld>
            <a:endParaRPr lang="en-GB" dirty="0"/>
          </a:p>
        </p:txBody>
      </p:sp>
    </p:spTree>
    <p:extLst>
      <p:ext uri="{BB962C8B-B14F-4D97-AF65-F5344CB8AC3E}">
        <p14:creationId xmlns:p14="http://schemas.microsoft.com/office/powerpoint/2010/main" val="24480252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6"/>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imperva.com/learn/data-security/data-governanc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hyperlink" Target="https://mitsloan.mit.edu/ideas-made-to-matter/6-trends-data-and-artificial-intelligence-2021-and-beyond"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towardsdatascience.com/how-to-effectively-define-and-validate-use-cases-932c284837fe" TargetMode="Externa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hyperlink" Target="https://landing.ai/ai-transformation-playbook/"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mckinsey.com/~/media/McKinsey/Featured%20Insights/Artificial%20Intelligence/Notes%20from%20the%20frontier%20Modeling%20the%20impact%20of%20AI%20on%20the%20world%20economy/MGI-Notes-from-the-AI-frontier-Modeling-the-impact-of-AI-on-the-world-economy-September-2018.ashx"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hyperlink" Target="https://www.pwc.com/gx/en/issues/analytics/assets/pwc-ai-analysis-sizing-the-prize-report.pdf" TargetMode="External"/><Relationship Id="rId4" Type="http://schemas.openxmlformats.org/officeDocument/2006/relationships/hyperlink" Target="https://www.pwc.com/gx/en/issues/data-and-analytics/publications/artificial-intelligence-study.html"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www2.deloitte.com/content/dam/Deloitte/nl/Documents/financial-services/deloitte-nl-artificial-intelligence-in-insurance-whitepaper.pdf"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hyperlink" Target="https://www.semanticscholar.org/paper/Turning-Artificial-Intelligence-into-Business-Value-Harris/a710a8d529bce6bdf75ba589f42721777bf54d3b" TargetMode="Externa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8.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7.png"/><Relationship Id="rId5" Type="http://schemas.openxmlformats.org/officeDocument/2006/relationships/diagramQuickStyle" Target="../diagrams/quickStyle2.xml"/><Relationship Id="rId10" Type="http://schemas.openxmlformats.org/officeDocument/2006/relationships/image" Target="../media/image6.svg"/><Relationship Id="rId4" Type="http://schemas.openxmlformats.org/officeDocument/2006/relationships/diagramLayout" Target="../diagrams/layout2.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DC53-454D-4700-BEA0-DF1C81F76421}"/>
              </a:ext>
            </a:extLst>
          </p:cNvPr>
          <p:cNvSpPr>
            <a:spLocks noGrp="1"/>
          </p:cNvSpPr>
          <p:nvPr>
            <p:ph type="ctrTitle"/>
          </p:nvPr>
        </p:nvSpPr>
        <p:spPr>
          <a:xfrm>
            <a:off x="852198" y="2539408"/>
            <a:ext cx="8342092" cy="1754326"/>
          </a:xfrm>
        </p:spPr>
        <p:txBody>
          <a:bodyPr/>
          <a:lstStyle/>
          <a:p>
            <a:r>
              <a:rPr lang="en-GB" dirty="0"/>
              <a:t>AI</a:t>
            </a:r>
            <a:r>
              <a:rPr lang="en-GB" dirty="0">
                <a:solidFill>
                  <a:schemeClr val="accent6"/>
                </a:solidFill>
              </a:rPr>
              <a:t>4</a:t>
            </a:r>
            <a:r>
              <a:rPr lang="en-GB" dirty="0"/>
              <a:t>Business</a:t>
            </a:r>
            <a:br>
              <a:rPr lang="en-GB" dirty="0"/>
            </a:br>
            <a:r>
              <a:rPr lang="en-GB" dirty="0"/>
              <a:t>Capturing value with AI</a:t>
            </a:r>
          </a:p>
        </p:txBody>
      </p:sp>
      <p:sp>
        <p:nvSpPr>
          <p:cNvPr id="3" name="Subtitle 2">
            <a:extLst>
              <a:ext uri="{FF2B5EF4-FFF2-40B4-BE49-F238E27FC236}">
                <a16:creationId xmlns:a16="http://schemas.microsoft.com/office/drawing/2014/main" id="{D54B5B25-086E-48BF-A34F-63407AB94AFB}"/>
              </a:ext>
            </a:extLst>
          </p:cNvPr>
          <p:cNvSpPr>
            <a:spLocks noGrp="1"/>
          </p:cNvSpPr>
          <p:nvPr>
            <p:ph type="subTitle" idx="1"/>
          </p:nvPr>
        </p:nvSpPr>
        <p:spPr/>
        <p:txBody>
          <a:bodyPr/>
          <a:lstStyle/>
          <a:p>
            <a:endParaRPr lang="en-GB" i="1" dirty="0"/>
          </a:p>
        </p:txBody>
      </p:sp>
      <p:sp>
        <p:nvSpPr>
          <p:cNvPr id="4" name="Slide Number Placeholder 3">
            <a:extLst>
              <a:ext uri="{FF2B5EF4-FFF2-40B4-BE49-F238E27FC236}">
                <a16:creationId xmlns:a16="http://schemas.microsoft.com/office/drawing/2014/main" id="{2B260110-FE72-4AFC-951D-6CB130508EF2}"/>
              </a:ext>
            </a:extLst>
          </p:cNvPr>
          <p:cNvSpPr>
            <a:spLocks noGrp="1"/>
          </p:cNvSpPr>
          <p:nvPr>
            <p:ph type="sldNum" sz="quarter" idx="4294967295"/>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srgbClr val="DB3C97"/>
              </a:solidFill>
              <a:effectLst/>
              <a:uLnTx/>
              <a:uFillTx/>
              <a:latin typeface="Montserrat"/>
              <a:ea typeface="+mn-ea"/>
              <a:cs typeface="+mn-cs"/>
            </a:endParaRPr>
          </a:p>
        </p:txBody>
      </p:sp>
    </p:spTree>
    <p:extLst>
      <p:ext uri="{BB962C8B-B14F-4D97-AF65-F5344CB8AC3E}">
        <p14:creationId xmlns:p14="http://schemas.microsoft.com/office/powerpoint/2010/main" val="2441539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dirty="0">
                <a:solidFill>
                  <a:schemeClr val="accent6"/>
                </a:solidFill>
              </a:rPr>
              <a:t>2</a:t>
            </a:r>
            <a:r>
              <a:rPr lang="en-US" sz="6000" kern="1200" dirty="0">
                <a:solidFill>
                  <a:srgbClr val="FFFFFF"/>
                </a:solidFill>
                <a:latin typeface="+mj-lt"/>
                <a:ea typeface="+mj-ea"/>
                <a:cs typeface="+mj-cs"/>
              </a:rPr>
              <a:t> </a:t>
            </a:r>
            <a:r>
              <a:rPr lang="en-US" dirty="0">
                <a:solidFill>
                  <a:srgbClr val="FFFFFF"/>
                </a:solidFill>
              </a:rPr>
              <a:t>Value from Data</a:t>
            </a:r>
            <a:endParaRPr lang="en-US" sz="6000" kern="1200" dirty="0">
              <a:solidFill>
                <a:srgbClr val="FFFFFF"/>
              </a:solidFill>
              <a:latin typeface="+mj-lt"/>
              <a:ea typeface="+mj-ea"/>
              <a:cs typeface="+mj-cs"/>
            </a:endParaRP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Tree>
    <p:extLst>
      <p:ext uri="{BB962C8B-B14F-4D97-AF65-F5344CB8AC3E}">
        <p14:creationId xmlns:p14="http://schemas.microsoft.com/office/powerpoint/2010/main" val="1973788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11</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4361194" cy="701731"/>
          </a:xfrm>
        </p:spPr>
        <p:txBody>
          <a:bodyPr/>
          <a:lstStyle/>
          <a:p>
            <a:r>
              <a:rPr lang="en-GB" dirty="0"/>
              <a:t>Rise of Big Data</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p:txBody>
          <a:bodyPr>
            <a:normAutofit/>
          </a:bodyPr>
          <a:lstStyle/>
          <a:p>
            <a:pPr marL="0" indent="0">
              <a:buNone/>
            </a:pPr>
            <a:endParaRPr lang="en-GB" dirty="0"/>
          </a:p>
          <a:p>
            <a:endParaRPr lang="en-GB" dirty="0"/>
          </a:p>
          <a:p>
            <a:pPr marL="0" indent="0">
              <a:buNone/>
            </a:pPr>
            <a:endParaRPr lang="en-BE" dirty="0"/>
          </a:p>
        </p:txBody>
      </p:sp>
      <p:pic>
        <p:nvPicPr>
          <p:cNvPr id="12" name="Picture 11" descr="Chart, bar chart, histogram&#10;&#10;Description automatically generated">
            <a:extLst>
              <a:ext uri="{FF2B5EF4-FFF2-40B4-BE49-F238E27FC236}">
                <a16:creationId xmlns:a16="http://schemas.microsoft.com/office/drawing/2014/main" id="{B9F7CF12-91FE-4519-966B-610E9D50A204}"/>
              </a:ext>
            </a:extLst>
          </p:cNvPr>
          <p:cNvPicPr>
            <a:picLocks noChangeAspect="1"/>
          </p:cNvPicPr>
          <p:nvPr/>
        </p:nvPicPr>
        <p:blipFill>
          <a:blip r:embed="rId3"/>
          <a:stretch>
            <a:fillRect/>
          </a:stretch>
        </p:blipFill>
        <p:spPr>
          <a:xfrm>
            <a:off x="838200" y="1896425"/>
            <a:ext cx="5649685" cy="4351338"/>
          </a:xfrm>
          <a:prstGeom prst="rect">
            <a:avLst/>
          </a:prstGeom>
        </p:spPr>
      </p:pic>
      <p:pic>
        <p:nvPicPr>
          <p:cNvPr id="13" name="Graphic 12" descr="Database outline">
            <a:extLst>
              <a:ext uri="{FF2B5EF4-FFF2-40B4-BE49-F238E27FC236}">
                <a16:creationId xmlns:a16="http://schemas.microsoft.com/office/drawing/2014/main" id="{69F5D448-5EC5-4B43-851C-C4FAB203D7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5085" y="645637"/>
            <a:ext cx="914400" cy="914400"/>
          </a:xfrm>
          <a:prstGeom prst="rect">
            <a:avLst/>
          </a:prstGeom>
        </p:spPr>
      </p:pic>
      <p:pic>
        <p:nvPicPr>
          <p:cNvPr id="14" name="Graphic 13" descr="Disk with solid fill">
            <a:extLst>
              <a:ext uri="{FF2B5EF4-FFF2-40B4-BE49-F238E27FC236}">
                <a16:creationId xmlns:a16="http://schemas.microsoft.com/office/drawing/2014/main" id="{CBEF2ABD-AA71-4B44-A5A6-ABF35FD68C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87885" y="610237"/>
            <a:ext cx="914400" cy="914400"/>
          </a:xfrm>
          <a:prstGeom prst="rect">
            <a:avLst/>
          </a:prstGeom>
        </p:spPr>
      </p:pic>
      <p:pic>
        <p:nvPicPr>
          <p:cNvPr id="6146" name="Picture 2" descr="One percent of Googlers get to visit a data center, but I did">
            <a:extLst>
              <a:ext uri="{FF2B5EF4-FFF2-40B4-BE49-F238E27FC236}">
                <a16:creationId xmlns:a16="http://schemas.microsoft.com/office/drawing/2014/main" id="{E6161C1A-E25C-480A-848E-7A84318C7E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4553" y="1861025"/>
            <a:ext cx="4927667" cy="4019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080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12</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4877810" cy="701731"/>
          </a:xfrm>
        </p:spPr>
        <p:txBody>
          <a:bodyPr/>
          <a:lstStyle/>
          <a:p>
            <a:r>
              <a:rPr lang="en-GB" dirty="0"/>
              <a:t>Value before data</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5345722" y="1825625"/>
            <a:ext cx="6008077" cy="4351338"/>
          </a:xfrm>
        </p:spPr>
        <p:txBody>
          <a:bodyPr>
            <a:normAutofit lnSpcReduction="10000"/>
          </a:bodyPr>
          <a:lstStyle/>
          <a:p>
            <a:pPr marL="0" indent="0">
              <a:buNone/>
            </a:pPr>
            <a:r>
              <a:rPr lang="en-GB" b="1" dirty="0">
                <a:solidFill>
                  <a:schemeClr val="accent6"/>
                </a:solidFill>
              </a:rPr>
              <a:t>Before you jump into the data wagon:</a:t>
            </a:r>
          </a:p>
          <a:p>
            <a:pPr lvl="1"/>
            <a:r>
              <a:rPr lang="en-GB" dirty="0">
                <a:solidFill>
                  <a:schemeClr val="bg1">
                    <a:lumMod val="50000"/>
                  </a:schemeClr>
                </a:solidFill>
              </a:rPr>
              <a:t>Understand your business needs</a:t>
            </a:r>
          </a:p>
          <a:p>
            <a:pPr lvl="1"/>
            <a:r>
              <a:rPr lang="en-GB" dirty="0">
                <a:solidFill>
                  <a:schemeClr val="bg1">
                    <a:lumMod val="50000"/>
                  </a:schemeClr>
                </a:solidFill>
              </a:rPr>
              <a:t>Understand where and how you want to create value</a:t>
            </a:r>
          </a:p>
          <a:p>
            <a:pPr marL="0" indent="0" algn="ctr">
              <a:buNone/>
            </a:pPr>
            <a:endParaRPr lang="en-GB" dirty="0">
              <a:solidFill>
                <a:schemeClr val="bg1">
                  <a:lumMod val="50000"/>
                </a:schemeClr>
              </a:solidFill>
            </a:endParaRPr>
          </a:p>
          <a:p>
            <a:pPr marL="0" indent="0" algn="ctr">
              <a:buNone/>
            </a:pPr>
            <a:r>
              <a:rPr lang="en-GB" dirty="0">
                <a:solidFill>
                  <a:schemeClr val="bg1">
                    <a:lumMod val="50000"/>
                  </a:schemeClr>
                </a:solidFill>
              </a:rPr>
              <a:t>Start by </a:t>
            </a:r>
            <a:r>
              <a:rPr lang="en-GB" dirty="0">
                <a:solidFill>
                  <a:schemeClr val="accent6"/>
                </a:solidFill>
              </a:rPr>
              <a:t>identifying where </a:t>
            </a:r>
            <a:r>
              <a:rPr lang="en-GB" dirty="0">
                <a:solidFill>
                  <a:schemeClr val="bg1">
                    <a:lumMod val="50000"/>
                  </a:schemeClr>
                </a:solidFill>
              </a:rPr>
              <a:t>your organisation might </a:t>
            </a:r>
            <a:r>
              <a:rPr lang="en-GB" dirty="0">
                <a:solidFill>
                  <a:schemeClr val="accent6"/>
                </a:solidFill>
              </a:rPr>
              <a:t>create more value </a:t>
            </a:r>
            <a:r>
              <a:rPr lang="en-GB" dirty="0">
                <a:solidFill>
                  <a:schemeClr val="bg1">
                    <a:lumMod val="50000"/>
                  </a:schemeClr>
                </a:solidFill>
              </a:rPr>
              <a:t>than your competitors</a:t>
            </a:r>
          </a:p>
          <a:p>
            <a:endParaRPr lang="en-GB" dirty="0">
              <a:solidFill>
                <a:schemeClr val="bg1">
                  <a:lumMod val="50000"/>
                </a:schemeClr>
              </a:solidFill>
            </a:endParaRPr>
          </a:p>
          <a:p>
            <a:pPr marL="0" indent="0" algn="ctr">
              <a:buNone/>
            </a:pPr>
            <a:r>
              <a:rPr lang="en-GB" dirty="0">
                <a:solidFill>
                  <a:schemeClr val="bg1">
                    <a:lumMod val="50000"/>
                  </a:schemeClr>
                </a:solidFill>
              </a:rPr>
              <a:t>There is a </a:t>
            </a:r>
            <a:r>
              <a:rPr lang="en-GB" dirty="0">
                <a:solidFill>
                  <a:schemeClr val="accent6"/>
                </a:solidFill>
              </a:rPr>
              <a:t>long road between</a:t>
            </a:r>
            <a:r>
              <a:rPr lang="en-GB" dirty="0">
                <a:solidFill>
                  <a:schemeClr val="bg1">
                    <a:lumMod val="50000"/>
                  </a:schemeClr>
                </a:solidFill>
              </a:rPr>
              <a:t> having </a:t>
            </a:r>
            <a:r>
              <a:rPr lang="en-GB" dirty="0">
                <a:solidFill>
                  <a:schemeClr val="accent6"/>
                </a:solidFill>
              </a:rPr>
              <a:t>data</a:t>
            </a:r>
            <a:r>
              <a:rPr lang="en-GB" dirty="0">
                <a:solidFill>
                  <a:schemeClr val="bg1">
                    <a:lumMod val="50000"/>
                  </a:schemeClr>
                </a:solidFill>
              </a:rPr>
              <a:t> and generating value using </a:t>
            </a:r>
            <a:r>
              <a:rPr lang="en-GB" dirty="0">
                <a:solidFill>
                  <a:schemeClr val="accent6"/>
                </a:solidFill>
              </a:rPr>
              <a:t>AI</a:t>
            </a:r>
          </a:p>
          <a:p>
            <a:pPr algn="ctr"/>
            <a:endParaRPr lang="en-GB" sz="1400" dirty="0">
              <a:solidFill>
                <a:schemeClr val="accent4"/>
              </a:solidFill>
            </a:endParaRPr>
          </a:p>
          <a:p>
            <a:pPr marL="0" indent="0" algn="ctr">
              <a:buNone/>
            </a:pPr>
            <a:endParaRPr lang="en-GB" dirty="0"/>
          </a:p>
          <a:p>
            <a:endParaRPr lang="en-GB" dirty="0"/>
          </a:p>
          <a:p>
            <a:pPr marL="0" indent="0">
              <a:buNone/>
            </a:pPr>
            <a:endParaRPr lang="en-BE" dirty="0"/>
          </a:p>
        </p:txBody>
      </p:sp>
      <p:pic>
        <p:nvPicPr>
          <p:cNvPr id="8194" name="Picture 2" descr="How to Value Big Data? | The Fourth Revolution Blog">
            <a:extLst>
              <a:ext uri="{FF2B5EF4-FFF2-40B4-BE49-F238E27FC236}">
                <a16:creationId xmlns:a16="http://schemas.microsoft.com/office/drawing/2014/main" id="{13CA0BBD-4BE3-46AC-AA7B-58BBBD4D72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919046"/>
            <a:ext cx="4283198" cy="197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815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13</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3678508" cy="701731"/>
          </a:xfrm>
        </p:spPr>
        <p:txBody>
          <a:bodyPr/>
          <a:lstStyle/>
          <a:p>
            <a:r>
              <a:rPr lang="en-GB" dirty="0"/>
              <a:t>Path to value</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825625"/>
            <a:ext cx="5949462" cy="4351338"/>
          </a:xfrm>
        </p:spPr>
        <p:txBody>
          <a:bodyPr>
            <a:normAutofit/>
          </a:bodyPr>
          <a:lstStyle/>
          <a:p>
            <a:pPr marL="0" indent="0">
              <a:buNone/>
            </a:pPr>
            <a:r>
              <a:rPr lang="en-GB" b="1" dirty="0">
                <a:solidFill>
                  <a:schemeClr val="accent6"/>
                </a:solidFill>
              </a:rPr>
              <a:t>Data</a:t>
            </a:r>
          </a:p>
          <a:p>
            <a:pPr marL="0" indent="0">
              <a:buNone/>
            </a:pPr>
            <a:r>
              <a:rPr lang="en-GB" dirty="0"/>
              <a:t>	Reporting </a:t>
            </a:r>
          </a:p>
          <a:p>
            <a:pPr marL="0" indent="0">
              <a:buNone/>
            </a:pPr>
            <a:r>
              <a:rPr lang="en-GB" dirty="0"/>
              <a:t>		 Analysis </a:t>
            </a:r>
          </a:p>
          <a:p>
            <a:pPr marL="0" indent="0">
              <a:buNone/>
            </a:pPr>
            <a:r>
              <a:rPr lang="en-GB" dirty="0"/>
              <a:t>			Decision</a:t>
            </a:r>
          </a:p>
          <a:p>
            <a:pPr marL="0" indent="0">
              <a:buNone/>
            </a:pPr>
            <a:r>
              <a:rPr lang="en-GB" dirty="0"/>
              <a:t>				Action</a:t>
            </a:r>
          </a:p>
          <a:p>
            <a:pPr marL="0" indent="0">
              <a:buNone/>
            </a:pPr>
            <a:r>
              <a:rPr lang="en-GB" dirty="0"/>
              <a:t>					</a:t>
            </a:r>
            <a:r>
              <a:rPr lang="en-GB" b="1" dirty="0">
                <a:solidFill>
                  <a:schemeClr val="accent6"/>
                </a:solidFill>
              </a:rPr>
              <a:t>Value</a:t>
            </a:r>
            <a:endParaRPr lang="en-BE" b="1" dirty="0">
              <a:solidFill>
                <a:schemeClr val="accent6"/>
              </a:solidFill>
            </a:endParaRPr>
          </a:p>
        </p:txBody>
      </p:sp>
      <p:sp>
        <p:nvSpPr>
          <p:cNvPr id="5" name="Arrow: Curved Right 4">
            <a:extLst>
              <a:ext uri="{FF2B5EF4-FFF2-40B4-BE49-F238E27FC236}">
                <a16:creationId xmlns:a16="http://schemas.microsoft.com/office/drawing/2014/main" id="{BE258136-ACF2-43E5-A93E-E18616C1B690}"/>
              </a:ext>
            </a:extLst>
          </p:cNvPr>
          <p:cNvSpPr/>
          <p:nvPr/>
        </p:nvSpPr>
        <p:spPr>
          <a:xfrm rot="19080327">
            <a:off x="1192280" y="2272751"/>
            <a:ext cx="510171" cy="7385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6" name="Arrow: Curved Right 5">
            <a:extLst>
              <a:ext uri="{FF2B5EF4-FFF2-40B4-BE49-F238E27FC236}">
                <a16:creationId xmlns:a16="http://schemas.microsoft.com/office/drawing/2014/main" id="{207E2855-7B8B-4795-9DB3-34CBB5BB250C}"/>
              </a:ext>
            </a:extLst>
          </p:cNvPr>
          <p:cNvSpPr/>
          <p:nvPr/>
        </p:nvSpPr>
        <p:spPr>
          <a:xfrm rot="19080327">
            <a:off x="3925091" y="3807796"/>
            <a:ext cx="543861" cy="8421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7" name="Arrow: Curved Right 6">
            <a:extLst>
              <a:ext uri="{FF2B5EF4-FFF2-40B4-BE49-F238E27FC236}">
                <a16:creationId xmlns:a16="http://schemas.microsoft.com/office/drawing/2014/main" id="{CCB0770E-D59D-4364-AE2B-181C793FBAC2}"/>
              </a:ext>
            </a:extLst>
          </p:cNvPr>
          <p:cNvSpPr/>
          <p:nvPr/>
        </p:nvSpPr>
        <p:spPr>
          <a:xfrm rot="19080327">
            <a:off x="3019778" y="3256653"/>
            <a:ext cx="510171" cy="7385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8" name="Arrow: Curved Right 7">
            <a:extLst>
              <a:ext uri="{FF2B5EF4-FFF2-40B4-BE49-F238E27FC236}">
                <a16:creationId xmlns:a16="http://schemas.microsoft.com/office/drawing/2014/main" id="{2801F6F7-7263-4767-931D-0F0F87491B09}"/>
              </a:ext>
            </a:extLst>
          </p:cNvPr>
          <p:cNvSpPr/>
          <p:nvPr/>
        </p:nvSpPr>
        <p:spPr>
          <a:xfrm rot="19080327">
            <a:off x="2238095" y="2717868"/>
            <a:ext cx="510171" cy="7385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9" name="Arrow: Curved Right 8">
            <a:extLst>
              <a:ext uri="{FF2B5EF4-FFF2-40B4-BE49-F238E27FC236}">
                <a16:creationId xmlns:a16="http://schemas.microsoft.com/office/drawing/2014/main" id="{C2C70633-7549-4C2A-8F0D-6E5D5215AD18}"/>
              </a:ext>
            </a:extLst>
          </p:cNvPr>
          <p:cNvSpPr/>
          <p:nvPr/>
        </p:nvSpPr>
        <p:spPr>
          <a:xfrm rot="19080327">
            <a:off x="4862395" y="4304688"/>
            <a:ext cx="510171" cy="7385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0" name="Content Placeholder 3">
            <a:extLst>
              <a:ext uri="{FF2B5EF4-FFF2-40B4-BE49-F238E27FC236}">
                <a16:creationId xmlns:a16="http://schemas.microsoft.com/office/drawing/2014/main" id="{B81886B1-C568-4019-BCE4-6E824C6D84D1}"/>
              </a:ext>
            </a:extLst>
          </p:cNvPr>
          <p:cNvSpPr txBox="1">
            <a:spLocks/>
          </p:cNvSpPr>
          <p:nvPr/>
        </p:nvSpPr>
        <p:spPr>
          <a:xfrm>
            <a:off x="6343271" y="1845896"/>
            <a:ext cx="579243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solidFill>
                  <a:schemeClr val="accent6"/>
                </a:solidFill>
              </a:rPr>
              <a:t>According to an MIT Survey:</a:t>
            </a:r>
          </a:p>
          <a:p>
            <a:pPr lvl="1"/>
            <a:r>
              <a:rPr lang="en-GB" sz="2800" dirty="0">
                <a:solidFill>
                  <a:schemeClr val="bg1">
                    <a:lumMod val="50000"/>
                  </a:schemeClr>
                </a:solidFill>
              </a:rPr>
              <a:t>65% of organizations felt they were effective at capturing data</a:t>
            </a:r>
          </a:p>
          <a:p>
            <a:pPr lvl="1"/>
            <a:r>
              <a:rPr lang="en-GB" sz="2800" dirty="0">
                <a:solidFill>
                  <a:schemeClr val="bg1">
                    <a:lumMod val="50000"/>
                  </a:schemeClr>
                </a:solidFill>
              </a:rPr>
              <a:t>46% were effective at disseminating information and insights</a:t>
            </a:r>
          </a:p>
          <a:p>
            <a:pPr marL="0" indent="0" algn="ctr">
              <a:buFont typeface="Arial" panose="020B0604020202020204" pitchFamily="34" charset="0"/>
              <a:buNone/>
            </a:pPr>
            <a:endParaRPr lang="en-GB" dirty="0">
              <a:solidFill>
                <a:schemeClr val="bg1">
                  <a:lumMod val="50000"/>
                </a:schemeClr>
              </a:solidFill>
            </a:endParaRPr>
          </a:p>
          <a:p>
            <a:pPr marL="0" indent="0" algn="ctr">
              <a:buFont typeface="Arial" panose="020B0604020202020204" pitchFamily="34" charset="0"/>
              <a:buNone/>
            </a:pPr>
            <a:r>
              <a:rPr lang="en-GB" dirty="0">
                <a:solidFill>
                  <a:schemeClr val="accent6"/>
                </a:solidFill>
              </a:rPr>
              <a:t>Sharing</a:t>
            </a:r>
            <a:r>
              <a:rPr lang="en-GB" dirty="0">
                <a:solidFill>
                  <a:schemeClr val="bg1">
                    <a:lumMod val="50000"/>
                  </a:schemeClr>
                </a:solidFill>
              </a:rPr>
              <a:t> information from </a:t>
            </a:r>
            <a:r>
              <a:rPr lang="en-GB" dirty="0">
                <a:solidFill>
                  <a:schemeClr val="accent6"/>
                </a:solidFill>
              </a:rPr>
              <a:t>insights is only part</a:t>
            </a:r>
            <a:r>
              <a:rPr lang="en-GB" dirty="0">
                <a:solidFill>
                  <a:schemeClr val="bg1">
                    <a:lumMod val="50000"/>
                  </a:schemeClr>
                </a:solidFill>
              </a:rPr>
              <a:t> of the goal</a:t>
            </a:r>
          </a:p>
          <a:p>
            <a:endParaRPr lang="en-GB" dirty="0">
              <a:solidFill>
                <a:schemeClr val="bg1">
                  <a:lumMod val="50000"/>
                </a:schemeClr>
              </a:solidFill>
            </a:endParaRPr>
          </a:p>
          <a:p>
            <a:pPr marL="0" indent="0" algn="ctr">
              <a:buFont typeface="Arial" panose="020B0604020202020204" pitchFamily="34" charset="0"/>
              <a:buNone/>
            </a:pPr>
            <a:r>
              <a:rPr lang="en-GB" dirty="0">
                <a:solidFill>
                  <a:schemeClr val="bg1">
                    <a:lumMod val="50000"/>
                  </a:schemeClr>
                </a:solidFill>
              </a:rPr>
              <a:t>To </a:t>
            </a:r>
            <a:r>
              <a:rPr lang="en-GB" dirty="0">
                <a:solidFill>
                  <a:schemeClr val="accent6"/>
                </a:solidFill>
              </a:rPr>
              <a:t>get value </a:t>
            </a:r>
            <a:r>
              <a:rPr lang="en-GB" dirty="0">
                <a:solidFill>
                  <a:schemeClr val="bg1">
                    <a:lumMod val="50000"/>
                  </a:schemeClr>
                </a:solidFill>
              </a:rPr>
              <a:t>from data analytics you have to be effective on </a:t>
            </a:r>
            <a:r>
              <a:rPr lang="en-GB" dirty="0">
                <a:solidFill>
                  <a:schemeClr val="accent6"/>
                </a:solidFill>
              </a:rPr>
              <a:t>acting on the insights </a:t>
            </a:r>
            <a:r>
              <a:rPr lang="en-GB" dirty="0">
                <a:solidFill>
                  <a:schemeClr val="bg1">
                    <a:lumMod val="50000"/>
                  </a:schemeClr>
                </a:solidFill>
              </a:rPr>
              <a:t>it provides</a:t>
            </a:r>
            <a:endParaRPr lang="en-GB" dirty="0">
              <a:solidFill>
                <a:schemeClr val="accent6"/>
              </a:solidFill>
            </a:endParaRPr>
          </a:p>
          <a:p>
            <a:pPr algn="ctr"/>
            <a:endParaRPr lang="en-GB" sz="1400" dirty="0">
              <a:solidFill>
                <a:schemeClr val="accent4"/>
              </a:solidFill>
            </a:endParaRPr>
          </a:p>
          <a:p>
            <a:pPr marL="0" indent="0" algn="ctr">
              <a:buFont typeface="Arial" panose="020B0604020202020204" pitchFamily="34" charset="0"/>
              <a:buNone/>
            </a:pPr>
            <a:endParaRPr lang="en-GB" dirty="0"/>
          </a:p>
          <a:p>
            <a:endParaRPr lang="en-GB" dirty="0"/>
          </a:p>
          <a:p>
            <a:pPr marL="0" indent="0">
              <a:buFont typeface="Arial" panose="020B0604020202020204" pitchFamily="34" charset="0"/>
              <a:buNone/>
            </a:pPr>
            <a:endParaRPr lang="en-BE" dirty="0"/>
          </a:p>
        </p:txBody>
      </p:sp>
    </p:spTree>
    <p:extLst>
      <p:ext uri="{BB962C8B-B14F-4D97-AF65-F5344CB8AC3E}">
        <p14:creationId xmlns:p14="http://schemas.microsoft.com/office/powerpoint/2010/main" val="898969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chemeClr val="accent6"/>
                </a:solidFill>
                <a:latin typeface="+mj-lt"/>
                <a:ea typeface="+mj-ea"/>
                <a:cs typeface="+mj-cs"/>
              </a:rPr>
              <a:t>3</a:t>
            </a:r>
            <a:r>
              <a:rPr lang="en-US" sz="6000" kern="1200" dirty="0">
                <a:solidFill>
                  <a:srgbClr val="FFFFFF"/>
                </a:solidFill>
                <a:latin typeface="+mj-lt"/>
                <a:ea typeface="+mj-ea"/>
                <a:cs typeface="+mj-cs"/>
              </a:rPr>
              <a:t> </a:t>
            </a:r>
            <a:r>
              <a:rPr lang="en-US" dirty="0">
                <a:solidFill>
                  <a:srgbClr val="FFFFFF"/>
                </a:solidFill>
              </a:rPr>
              <a:t>Data &amp; AI</a:t>
            </a:r>
            <a:endParaRPr lang="en-US" sz="6000" kern="1200" dirty="0">
              <a:solidFill>
                <a:srgbClr val="FFFFFF"/>
              </a:solidFill>
              <a:latin typeface="+mj-lt"/>
              <a:ea typeface="+mj-ea"/>
              <a:cs typeface="+mj-cs"/>
            </a:endParaRP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Tree>
    <p:extLst>
      <p:ext uri="{BB962C8B-B14F-4D97-AF65-F5344CB8AC3E}">
        <p14:creationId xmlns:p14="http://schemas.microsoft.com/office/powerpoint/2010/main" val="1518009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15</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8405506" cy="701731"/>
          </a:xfrm>
        </p:spPr>
        <p:txBody>
          <a:bodyPr/>
          <a:lstStyle/>
          <a:p>
            <a:r>
              <a:rPr lang="en-GB" dirty="0"/>
              <a:t>Synergies between Data and AI</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6342185" y="2606748"/>
            <a:ext cx="4830139" cy="4114727"/>
          </a:xfrm>
        </p:spPr>
        <p:txBody>
          <a:bodyPr>
            <a:normAutofit/>
          </a:bodyPr>
          <a:lstStyle/>
          <a:p>
            <a:pPr marL="0" indent="0" algn="ctr">
              <a:buNone/>
            </a:pPr>
            <a:endParaRPr lang="en-GB" sz="2400" dirty="0"/>
          </a:p>
          <a:p>
            <a:pPr marL="0" indent="0" algn="ctr">
              <a:buNone/>
            </a:pPr>
            <a:r>
              <a:rPr lang="en-GB" sz="2400" b="0" i="0" dirty="0">
                <a:solidFill>
                  <a:schemeClr val="accent6"/>
                </a:solidFill>
                <a:effectLst/>
              </a:rPr>
              <a:t>Data</a:t>
            </a:r>
            <a:r>
              <a:rPr lang="en-GB" sz="2400" b="0" i="0" dirty="0">
                <a:solidFill>
                  <a:srgbClr val="54585A"/>
                </a:solidFill>
                <a:effectLst/>
              </a:rPr>
              <a:t> and</a:t>
            </a:r>
            <a:r>
              <a:rPr lang="en-GB" sz="2400" b="0" i="0" dirty="0">
                <a:solidFill>
                  <a:schemeClr val="accent6"/>
                </a:solidFill>
                <a:effectLst/>
              </a:rPr>
              <a:t> AI </a:t>
            </a:r>
            <a:r>
              <a:rPr lang="en-GB" sz="2400" b="0" i="0" dirty="0">
                <a:solidFill>
                  <a:srgbClr val="54585A"/>
                </a:solidFill>
                <a:effectLst/>
              </a:rPr>
              <a:t>are merging into a </a:t>
            </a:r>
            <a:r>
              <a:rPr lang="en-GB" sz="2400" b="0" i="0" dirty="0">
                <a:solidFill>
                  <a:schemeClr val="accent6"/>
                </a:solidFill>
                <a:effectLst/>
              </a:rPr>
              <a:t>synergic</a:t>
            </a:r>
            <a:r>
              <a:rPr lang="en-GB" sz="2400" b="0" i="0" dirty="0">
                <a:solidFill>
                  <a:srgbClr val="54585A"/>
                </a:solidFill>
                <a:effectLst/>
              </a:rPr>
              <a:t> relationship, where AI is </a:t>
            </a:r>
            <a:r>
              <a:rPr lang="en-GB" sz="2400" b="0" i="0" dirty="0">
                <a:solidFill>
                  <a:schemeClr val="accent6"/>
                </a:solidFill>
                <a:effectLst/>
              </a:rPr>
              <a:t>useless without data</a:t>
            </a:r>
            <a:r>
              <a:rPr lang="en-GB" sz="2400" b="0" i="0" dirty="0">
                <a:solidFill>
                  <a:srgbClr val="54585A"/>
                </a:solidFill>
                <a:effectLst/>
              </a:rPr>
              <a:t>, and mastering data is </a:t>
            </a:r>
            <a:r>
              <a:rPr lang="en-GB" sz="2400" b="0" i="0" dirty="0">
                <a:solidFill>
                  <a:schemeClr val="accent6"/>
                </a:solidFill>
                <a:effectLst/>
              </a:rPr>
              <a:t>almost impossible without AI</a:t>
            </a:r>
            <a:r>
              <a:rPr lang="en-GB" sz="2400" b="0" i="0" dirty="0">
                <a:solidFill>
                  <a:srgbClr val="54585A"/>
                </a:solidFill>
                <a:effectLst/>
              </a:rPr>
              <a:t>.</a:t>
            </a:r>
            <a:endParaRPr lang="en-GB" sz="2400" dirty="0"/>
          </a:p>
          <a:p>
            <a:pPr marL="0" indent="0">
              <a:buNone/>
            </a:pPr>
            <a:endParaRPr lang="en-BE" dirty="0"/>
          </a:p>
        </p:txBody>
      </p:sp>
      <p:pic>
        <p:nvPicPr>
          <p:cNvPr id="4098" name="Picture 2" descr="How Skills Planning Can Enhance M&amp;amp;A Synergies — Visual Workforce">
            <a:extLst>
              <a:ext uri="{FF2B5EF4-FFF2-40B4-BE49-F238E27FC236}">
                <a16:creationId xmlns:a16="http://schemas.microsoft.com/office/drawing/2014/main" id="{86489C35-8987-4FCD-A48C-F0DD645A6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258038"/>
            <a:ext cx="5363308" cy="3838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737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5990935" cy="701731"/>
          </a:xfrm>
        </p:spPr>
        <p:txBody>
          <a:bodyPr/>
          <a:lstStyle/>
          <a:p>
            <a:r>
              <a:rPr lang="en-GB" dirty="0"/>
              <a:t>AI hierarchy of needs </a:t>
            </a:r>
            <a:endParaRPr lang="en-BE" dirty="0"/>
          </a:p>
        </p:txBody>
      </p:sp>
      <p:pic>
        <p:nvPicPr>
          <p:cNvPr id="8" name="Picture 7" descr="Chart, funnel chart&#10;&#10;Description automatically generated">
            <a:extLst>
              <a:ext uri="{FF2B5EF4-FFF2-40B4-BE49-F238E27FC236}">
                <a16:creationId xmlns:a16="http://schemas.microsoft.com/office/drawing/2014/main" id="{EE55D21E-151F-4699-ACE1-4337B3F0937F}"/>
              </a:ext>
            </a:extLst>
          </p:cNvPr>
          <p:cNvPicPr>
            <a:picLocks noChangeAspect="1"/>
          </p:cNvPicPr>
          <p:nvPr/>
        </p:nvPicPr>
        <p:blipFill>
          <a:blip r:embed="rId3"/>
          <a:stretch>
            <a:fillRect/>
          </a:stretch>
        </p:blipFill>
        <p:spPr>
          <a:xfrm>
            <a:off x="0" y="1462751"/>
            <a:ext cx="12192000" cy="5028538"/>
          </a:xfrm>
          <a:prstGeom prst="rect">
            <a:avLst/>
          </a:prstGeom>
        </p:spPr>
      </p:pic>
    </p:spTree>
    <p:extLst>
      <p:ext uri="{BB962C8B-B14F-4D97-AF65-F5344CB8AC3E}">
        <p14:creationId xmlns:p14="http://schemas.microsoft.com/office/powerpoint/2010/main" val="825694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17</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5297861" cy="701731"/>
          </a:xfrm>
        </p:spPr>
        <p:txBody>
          <a:bodyPr/>
          <a:lstStyle/>
          <a:p>
            <a:r>
              <a:rPr lang="en-GB" dirty="0"/>
              <a:t>What is good data?</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p:txBody>
          <a:bodyPr>
            <a:normAutofit fontScale="85000" lnSpcReduction="20000"/>
          </a:bodyPr>
          <a:lstStyle/>
          <a:p>
            <a:pPr marL="0" indent="0" algn="ctr">
              <a:buNone/>
            </a:pPr>
            <a:r>
              <a:rPr lang="en-GB" b="1" dirty="0">
                <a:solidFill>
                  <a:schemeClr val="accent6"/>
                </a:solidFill>
              </a:rPr>
              <a:t>Dimensions of data quality</a:t>
            </a:r>
          </a:p>
          <a:p>
            <a:pPr marL="0" indent="0">
              <a:buNone/>
            </a:pPr>
            <a:r>
              <a:rPr lang="en-GB" b="1" dirty="0">
                <a:solidFill>
                  <a:schemeClr val="accent6"/>
                </a:solidFill>
              </a:rPr>
              <a:t>Accuracy</a:t>
            </a:r>
          </a:p>
          <a:p>
            <a:pPr lvl="1"/>
            <a:r>
              <a:rPr lang="en-GB" dirty="0"/>
              <a:t>Data reflects the real world</a:t>
            </a:r>
          </a:p>
          <a:p>
            <a:pPr marL="0" indent="0">
              <a:buNone/>
            </a:pPr>
            <a:r>
              <a:rPr lang="en-GB" b="1" dirty="0">
                <a:solidFill>
                  <a:schemeClr val="accent6"/>
                </a:solidFill>
              </a:rPr>
              <a:t>Completeness</a:t>
            </a:r>
          </a:p>
          <a:p>
            <a:pPr lvl="1"/>
            <a:r>
              <a:rPr lang="en-GB" dirty="0"/>
              <a:t>Data as comprehensive as expected</a:t>
            </a:r>
          </a:p>
          <a:p>
            <a:pPr marL="0" indent="0">
              <a:buNone/>
            </a:pPr>
            <a:r>
              <a:rPr lang="en-GB" b="1" dirty="0">
                <a:solidFill>
                  <a:schemeClr val="accent6"/>
                </a:solidFill>
              </a:rPr>
              <a:t>Timeliness</a:t>
            </a:r>
          </a:p>
          <a:p>
            <a:pPr lvl="1"/>
            <a:r>
              <a:rPr lang="en-GB" dirty="0"/>
              <a:t>Data available for use when needed</a:t>
            </a:r>
          </a:p>
          <a:p>
            <a:pPr marL="0" indent="0">
              <a:buNone/>
            </a:pPr>
            <a:r>
              <a:rPr lang="en-GB" b="1" dirty="0">
                <a:solidFill>
                  <a:schemeClr val="accent6"/>
                </a:solidFill>
              </a:rPr>
              <a:t>Consistency</a:t>
            </a:r>
          </a:p>
          <a:p>
            <a:pPr lvl="1"/>
            <a:r>
              <a:rPr lang="en-GB" dirty="0"/>
              <a:t>Data consistent across all systems</a:t>
            </a:r>
          </a:p>
          <a:p>
            <a:pPr marL="0" indent="0">
              <a:buNone/>
            </a:pPr>
            <a:r>
              <a:rPr lang="en-GB" b="1" dirty="0">
                <a:solidFill>
                  <a:schemeClr val="accent6"/>
                </a:solidFill>
              </a:rPr>
              <a:t>Uniqueness </a:t>
            </a:r>
          </a:p>
          <a:p>
            <a:pPr lvl="1"/>
            <a:r>
              <a:rPr lang="en-GB" dirty="0"/>
              <a:t>Each data entry one of its kind</a:t>
            </a:r>
          </a:p>
          <a:p>
            <a:pPr marL="0" indent="0">
              <a:buNone/>
            </a:pPr>
            <a:r>
              <a:rPr lang="en-GB" b="1" dirty="0">
                <a:solidFill>
                  <a:schemeClr val="accent6"/>
                </a:solidFill>
              </a:rPr>
              <a:t>Validity</a:t>
            </a:r>
          </a:p>
          <a:p>
            <a:pPr lvl="1"/>
            <a:r>
              <a:rPr lang="en-GB" dirty="0"/>
              <a:t>Data still useful or obsolete</a:t>
            </a:r>
          </a:p>
          <a:p>
            <a:pPr marL="0" indent="0">
              <a:buNone/>
            </a:pPr>
            <a:endParaRPr lang="en-BE" dirty="0"/>
          </a:p>
        </p:txBody>
      </p:sp>
    </p:spTree>
    <p:extLst>
      <p:ext uri="{BB962C8B-B14F-4D97-AF65-F5344CB8AC3E}">
        <p14:creationId xmlns:p14="http://schemas.microsoft.com/office/powerpoint/2010/main" val="1603845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18</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7276607" cy="701731"/>
          </a:xfrm>
        </p:spPr>
        <p:txBody>
          <a:bodyPr/>
          <a:lstStyle/>
          <a:p>
            <a:r>
              <a:rPr lang="en-GB" dirty="0"/>
              <a:t>Importance of data quality</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p:txBody>
          <a:bodyPr>
            <a:normAutofit fontScale="92500" lnSpcReduction="10000"/>
          </a:bodyPr>
          <a:lstStyle/>
          <a:p>
            <a:pPr marL="0" indent="0">
              <a:buNone/>
            </a:pPr>
            <a:r>
              <a:rPr lang="en-GB" b="1" dirty="0">
                <a:solidFill>
                  <a:schemeClr val="accent6"/>
                </a:solidFill>
              </a:rPr>
              <a:t>Data quality is often a reflection of the company</a:t>
            </a:r>
          </a:p>
          <a:p>
            <a:pPr marL="0" indent="0">
              <a:buNone/>
            </a:pPr>
            <a:r>
              <a:rPr lang="en-GB" b="1" dirty="0"/>
              <a:t>	</a:t>
            </a:r>
            <a:r>
              <a:rPr lang="en-GB" dirty="0"/>
              <a:t>Low quality points to poor processes</a:t>
            </a:r>
            <a:endParaRPr lang="en-GB" b="1" dirty="0"/>
          </a:p>
          <a:p>
            <a:pPr marL="0" indent="0">
              <a:buNone/>
            </a:pPr>
            <a:r>
              <a:rPr lang="en-GB" b="1" dirty="0">
                <a:solidFill>
                  <a:schemeClr val="accent6"/>
                </a:solidFill>
              </a:rPr>
              <a:t>Low data quality can lead to massive failure in data initiatives</a:t>
            </a:r>
          </a:p>
          <a:p>
            <a:pPr marL="0" indent="0">
              <a:buNone/>
            </a:pPr>
            <a:r>
              <a:rPr lang="en-GB" dirty="0">
                <a:solidFill>
                  <a:schemeClr val="bg1">
                    <a:lumMod val="50000"/>
                  </a:schemeClr>
                </a:solidFill>
              </a:rPr>
              <a:t>	Low engagement of stakeholders and lack of trust</a:t>
            </a:r>
          </a:p>
          <a:p>
            <a:pPr marL="0" indent="0">
              <a:buNone/>
            </a:pPr>
            <a:r>
              <a:rPr lang="en-GB" b="1" dirty="0">
                <a:solidFill>
                  <a:schemeClr val="accent6"/>
                </a:solidFill>
              </a:rPr>
              <a:t>Data quality issues can take many different forms</a:t>
            </a:r>
          </a:p>
          <a:p>
            <a:pPr marL="0" indent="0">
              <a:buNone/>
            </a:pPr>
            <a:r>
              <a:rPr lang="en-GB" dirty="0">
                <a:solidFill>
                  <a:schemeClr val="bg1">
                    <a:lumMod val="50000"/>
                  </a:schemeClr>
                </a:solidFill>
              </a:rPr>
              <a:t>	Difficult to have a single one-size-fits all solution</a:t>
            </a:r>
          </a:p>
          <a:p>
            <a:pPr marL="0" indent="0">
              <a:buNone/>
            </a:pPr>
            <a:r>
              <a:rPr lang="en-GB" b="1" dirty="0">
                <a:solidFill>
                  <a:schemeClr val="accent6"/>
                </a:solidFill>
              </a:rPr>
              <a:t>Root cause is almost always the same</a:t>
            </a:r>
          </a:p>
          <a:p>
            <a:pPr lvl="1"/>
            <a:r>
              <a:rPr lang="en-GB" dirty="0">
                <a:solidFill>
                  <a:schemeClr val="bg1">
                    <a:lumMod val="50000"/>
                  </a:schemeClr>
                </a:solidFill>
              </a:rPr>
              <a:t>Low quality implementations</a:t>
            </a:r>
          </a:p>
          <a:p>
            <a:pPr lvl="1"/>
            <a:r>
              <a:rPr lang="en-GB" dirty="0">
                <a:solidFill>
                  <a:schemeClr val="bg1">
                    <a:lumMod val="50000"/>
                  </a:schemeClr>
                </a:solidFill>
              </a:rPr>
              <a:t>Inflexible infrastructures</a:t>
            </a:r>
          </a:p>
          <a:p>
            <a:pPr lvl="1"/>
            <a:r>
              <a:rPr lang="en-GB" dirty="0">
                <a:solidFill>
                  <a:schemeClr val="bg1">
                    <a:lumMod val="50000"/>
                  </a:schemeClr>
                </a:solidFill>
              </a:rPr>
              <a:t>Bad data governance</a:t>
            </a:r>
          </a:p>
          <a:p>
            <a:pPr marL="0" indent="0">
              <a:buNone/>
            </a:pPr>
            <a:endParaRPr lang="en-GB" dirty="0"/>
          </a:p>
          <a:p>
            <a:endParaRPr lang="en-GB" dirty="0"/>
          </a:p>
          <a:p>
            <a:pPr marL="0" indent="0">
              <a:buNone/>
            </a:pPr>
            <a:endParaRPr lang="en-BE" dirty="0"/>
          </a:p>
        </p:txBody>
      </p:sp>
    </p:spTree>
    <p:extLst>
      <p:ext uri="{BB962C8B-B14F-4D97-AF65-F5344CB8AC3E}">
        <p14:creationId xmlns:p14="http://schemas.microsoft.com/office/powerpoint/2010/main" val="3615825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19</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6578147" cy="701731"/>
          </a:xfrm>
        </p:spPr>
        <p:txBody>
          <a:bodyPr/>
          <a:lstStyle/>
          <a:p>
            <a:r>
              <a:rPr lang="en-GB" dirty="0"/>
              <a:t>Data Governance and AI</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825624"/>
            <a:ext cx="5457092" cy="4727575"/>
          </a:xfrm>
        </p:spPr>
        <p:txBody>
          <a:bodyPr>
            <a:normAutofit fontScale="92500"/>
          </a:bodyPr>
          <a:lstStyle/>
          <a:p>
            <a:pPr marL="0" indent="0">
              <a:buNone/>
            </a:pPr>
            <a:r>
              <a:rPr lang="en-GB" sz="2700" b="1" dirty="0">
                <a:solidFill>
                  <a:schemeClr val="accent6"/>
                </a:solidFill>
              </a:rPr>
              <a:t>Data Quality </a:t>
            </a:r>
          </a:p>
          <a:p>
            <a:pPr marL="0" indent="0">
              <a:buNone/>
            </a:pPr>
            <a:r>
              <a:rPr lang="en-GB" sz="2700" dirty="0">
                <a:solidFill>
                  <a:schemeClr val="bg1">
                    <a:lumMod val="50000"/>
                  </a:schemeClr>
                </a:solidFill>
              </a:rPr>
              <a:t>Correct, consistent and free of “noise” </a:t>
            </a:r>
          </a:p>
          <a:p>
            <a:pPr marL="0" indent="0">
              <a:buNone/>
            </a:pPr>
            <a:r>
              <a:rPr lang="en-GB" sz="2700" b="1" dirty="0">
                <a:solidFill>
                  <a:schemeClr val="accent6"/>
                </a:solidFill>
              </a:rPr>
              <a:t>Data  Availability </a:t>
            </a:r>
          </a:p>
          <a:p>
            <a:pPr marL="0" indent="0">
              <a:buNone/>
            </a:pPr>
            <a:r>
              <a:rPr lang="en-GB" sz="2700" dirty="0">
                <a:solidFill>
                  <a:schemeClr val="bg1">
                    <a:lumMod val="50000"/>
                  </a:schemeClr>
                </a:solidFill>
              </a:rPr>
              <a:t>Available and easy to obtain</a:t>
            </a:r>
          </a:p>
          <a:p>
            <a:pPr marL="0" indent="0">
              <a:buNone/>
            </a:pPr>
            <a:r>
              <a:rPr lang="en-GB" sz="2700" b="1" dirty="0">
                <a:solidFill>
                  <a:schemeClr val="accent6"/>
                </a:solidFill>
              </a:rPr>
              <a:t>Data Usability </a:t>
            </a:r>
          </a:p>
          <a:p>
            <a:pPr marL="0" indent="0">
              <a:buNone/>
            </a:pPr>
            <a:r>
              <a:rPr lang="en-GB" sz="2700" dirty="0">
                <a:solidFill>
                  <a:schemeClr val="bg1">
                    <a:lumMod val="50000"/>
                  </a:schemeClr>
                </a:solidFill>
              </a:rPr>
              <a:t>Structured, documented and labelled</a:t>
            </a:r>
          </a:p>
          <a:p>
            <a:pPr marL="0" indent="0">
              <a:buNone/>
            </a:pPr>
            <a:r>
              <a:rPr lang="en-GB" sz="2700" b="1" dirty="0">
                <a:solidFill>
                  <a:schemeClr val="accent6"/>
                </a:solidFill>
              </a:rPr>
              <a:t>Data Integrity </a:t>
            </a:r>
          </a:p>
          <a:p>
            <a:pPr marL="0" indent="0">
              <a:buNone/>
            </a:pPr>
            <a:r>
              <a:rPr lang="en-GB" sz="2700" dirty="0">
                <a:solidFill>
                  <a:schemeClr val="bg1">
                    <a:lumMod val="50000"/>
                  </a:schemeClr>
                </a:solidFill>
              </a:rPr>
              <a:t>Retains essential qualities</a:t>
            </a:r>
          </a:p>
          <a:p>
            <a:pPr marL="0" indent="0">
              <a:buNone/>
            </a:pPr>
            <a:r>
              <a:rPr lang="en-GB" sz="2700" b="1" dirty="0">
                <a:solidFill>
                  <a:schemeClr val="accent6"/>
                </a:solidFill>
              </a:rPr>
              <a:t>Data Security </a:t>
            </a:r>
          </a:p>
          <a:p>
            <a:pPr marL="0" indent="0">
              <a:buNone/>
            </a:pPr>
            <a:r>
              <a:rPr lang="en-GB" sz="2700" dirty="0">
                <a:solidFill>
                  <a:schemeClr val="bg1">
                    <a:lumMod val="50000"/>
                  </a:schemeClr>
                </a:solidFill>
              </a:rPr>
              <a:t>Sensitivity, prevents loss and leakage</a:t>
            </a:r>
            <a:endParaRPr lang="en-BE" dirty="0"/>
          </a:p>
        </p:txBody>
      </p:sp>
      <p:pic>
        <p:nvPicPr>
          <p:cNvPr id="5122" name="Picture 2" descr="What is Data Governance | Frameworks, Tools &amp;amp; Best Practices | Imperva">
            <a:extLst>
              <a:ext uri="{FF2B5EF4-FFF2-40B4-BE49-F238E27FC236}">
                <a16:creationId xmlns:a16="http://schemas.microsoft.com/office/drawing/2014/main" id="{50733716-650E-4270-969B-D83AC89AF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1510" y="1136650"/>
            <a:ext cx="5753100" cy="5219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8A6A038-F734-43B4-A3EE-717A805DA647}"/>
              </a:ext>
            </a:extLst>
          </p:cNvPr>
          <p:cNvSpPr txBox="1"/>
          <p:nvPr/>
        </p:nvSpPr>
        <p:spPr>
          <a:xfrm>
            <a:off x="838200" y="6534834"/>
            <a:ext cx="6096000" cy="369332"/>
          </a:xfrm>
          <a:prstGeom prst="rect">
            <a:avLst/>
          </a:prstGeom>
          <a:noFill/>
        </p:spPr>
        <p:txBody>
          <a:bodyPr wrap="square">
            <a:spAutoFit/>
          </a:bodyPr>
          <a:lstStyle/>
          <a:p>
            <a:pPr marL="0" indent="0">
              <a:buNone/>
            </a:pPr>
            <a:r>
              <a:rPr lang="en-GB" sz="1800" dirty="0">
                <a:solidFill>
                  <a:schemeClr val="accent4"/>
                </a:solidFill>
                <a:hlinkClick r:id="rId4">
                  <a:extLst>
                    <a:ext uri="{A12FA001-AC4F-418D-AE19-62706E023703}">
                      <ahyp:hlinkClr xmlns:ahyp="http://schemas.microsoft.com/office/drawing/2018/hyperlinkcolor" val="tx"/>
                    </a:ext>
                  </a:extLst>
                </a:hlinkClick>
              </a:rPr>
              <a:t>Imperva - Data Governance</a:t>
            </a:r>
            <a:endParaRPr lang="en-GB" sz="1800" dirty="0">
              <a:solidFill>
                <a:schemeClr val="accent4"/>
              </a:solidFill>
            </a:endParaRPr>
          </a:p>
        </p:txBody>
      </p:sp>
    </p:spTree>
    <p:extLst>
      <p:ext uri="{BB962C8B-B14F-4D97-AF65-F5344CB8AC3E}">
        <p14:creationId xmlns:p14="http://schemas.microsoft.com/office/powerpoint/2010/main" val="3756982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EB75D8-4A95-AA49-A704-511AADCE06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
        <p:nvSpPr>
          <p:cNvPr id="3" name="Title 2">
            <a:extLst>
              <a:ext uri="{FF2B5EF4-FFF2-40B4-BE49-F238E27FC236}">
                <a16:creationId xmlns:a16="http://schemas.microsoft.com/office/drawing/2014/main" id="{11FC15D0-D980-A443-908D-A324383D5EC3}"/>
              </a:ext>
            </a:extLst>
          </p:cNvPr>
          <p:cNvSpPr>
            <a:spLocks noGrp="1"/>
          </p:cNvSpPr>
          <p:nvPr>
            <p:ph type="title"/>
          </p:nvPr>
        </p:nvSpPr>
        <p:spPr>
          <a:xfrm>
            <a:off x="838200" y="761020"/>
            <a:ext cx="5950347" cy="701731"/>
          </a:xfrm>
        </p:spPr>
        <p:txBody>
          <a:bodyPr/>
          <a:lstStyle/>
          <a:p>
            <a:r>
              <a:rPr lang="en-BE" dirty="0"/>
              <a:t>Roadmap AI</a:t>
            </a:r>
            <a:r>
              <a:rPr lang="en-BE" dirty="0">
                <a:solidFill>
                  <a:schemeClr val="accent6"/>
                </a:solidFill>
              </a:rPr>
              <a:t>4</a:t>
            </a:r>
            <a:r>
              <a:rPr lang="en-BE" dirty="0"/>
              <a:t>Business</a:t>
            </a:r>
          </a:p>
        </p:txBody>
      </p:sp>
      <p:graphicFrame>
        <p:nvGraphicFramePr>
          <p:cNvPr id="8" name="Table 8">
            <a:extLst>
              <a:ext uri="{FF2B5EF4-FFF2-40B4-BE49-F238E27FC236}">
                <a16:creationId xmlns:a16="http://schemas.microsoft.com/office/drawing/2014/main" id="{5623B96B-E114-FF44-8F0D-79FC8D8DBD37}"/>
              </a:ext>
            </a:extLst>
          </p:cNvPr>
          <p:cNvGraphicFramePr>
            <a:graphicFrameLocks noGrp="1"/>
          </p:cNvGraphicFramePr>
          <p:nvPr>
            <p:ph idx="1"/>
            <p:extLst>
              <p:ext uri="{D42A27DB-BD31-4B8C-83A1-F6EECF244321}">
                <p14:modId xmlns:p14="http://schemas.microsoft.com/office/powerpoint/2010/main" val="2192302420"/>
              </p:ext>
            </p:extLst>
          </p:nvPr>
        </p:nvGraphicFramePr>
        <p:xfrm>
          <a:off x="838199" y="4421341"/>
          <a:ext cx="10763865" cy="370840"/>
        </p:xfrm>
        <a:graphic>
          <a:graphicData uri="http://schemas.openxmlformats.org/drawingml/2006/table">
            <a:tbl>
              <a:tblPr firstRow="1" bandRow="1">
                <a:tableStyleId>{5C22544A-7EE6-4342-B048-85BDC9FD1C3A}</a:tableStyleId>
              </a:tblPr>
              <a:tblGrid>
                <a:gridCol w="2152773">
                  <a:extLst>
                    <a:ext uri="{9D8B030D-6E8A-4147-A177-3AD203B41FA5}">
                      <a16:colId xmlns:a16="http://schemas.microsoft.com/office/drawing/2014/main" val="1511253091"/>
                    </a:ext>
                  </a:extLst>
                </a:gridCol>
                <a:gridCol w="2152773">
                  <a:extLst>
                    <a:ext uri="{9D8B030D-6E8A-4147-A177-3AD203B41FA5}">
                      <a16:colId xmlns:a16="http://schemas.microsoft.com/office/drawing/2014/main" val="990502132"/>
                    </a:ext>
                  </a:extLst>
                </a:gridCol>
                <a:gridCol w="2152773">
                  <a:extLst>
                    <a:ext uri="{9D8B030D-6E8A-4147-A177-3AD203B41FA5}">
                      <a16:colId xmlns:a16="http://schemas.microsoft.com/office/drawing/2014/main" val="933992354"/>
                    </a:ext>
                  </a:extLst>
                </a:gridCol>
                <a:gridCol w="2152773">
                  <a:extLst>
                    <a:ext uri="{9D8B030D-6E8A-4147-A177-3AD203B41FA5}">
                      <a16:colId xmlns:a16="http://schemas.microsoft.com/office/drawing/2014/main" val="1151186550"/>
                    </a:ext>
                  </a:extLst>
                </a:gridCol>
                <a:gridCol w="2152773">
                  <a:extLst>
                    <a:ext uri="{9D8B030D-6E8A-4147-A177-3AD203B41FA5}">
                      <a16:colId xmlns:a16="http://schemas.microsoft.com/office/drawing/2014/main" val="3286701572"/>
                    </a:ext>
                  </a:extLst>
                </a:gridCol>
              </a:tblGrid>
              <a:tr h="370840">
                <a:tc>
                  <a:txBody>
                    <a:bodyPr/>
                    <a:lstStyle/>
                    <a:p>
                      <a:pPr algn="ctr"/>
                      <a:r>
                        <a:rPr lang="en-BE" sz="1800" b="1" kern="1200" dirty="0">
                          <a:solidFill>
                            <a:schemeClr val="accent4"/>
                          </a:solidFill>
                          <a:latin typeface="+mn-lt"/>
                          <a:ea typeface="+mn-ea"/>
                          <a:cs typeface="+mn-cs"/>
                        </a:rPr>
                        <a:t>Introduction to AI</a:t>
                      </a:r>
                    </a:p>
                  </a:txBody>
                  <a:tcPr>
                    <a:noFill/>
                  </a:tcPr>
                </a:tc>
                <a:tc>
                  <a:txBody>
                    <a:bodyPr/>
                    <a:lstStyle/>
                    <a:p>
                      <a:pPr algn="ctr"/>
                      <a:r>
                        <a:rPr lang="en-BE" dirty="0">
                          <a:solidFill>
                            <a:schemeClr val="accent4"/>
                          </a:solidFill>
                        </a:rPr>
                        <a:t>Developing AI tools</a:t>
                      </a:r>
                    </a:p>
                  </a:txBody>
                  <a:tcPr>
                    <a:noFill/>
                  </a:tcPr>
                </a:tc>
                <a:tc>
                  <a:txBody>
                    <a:bodyPr/>
                    <a:lstStyle/>
                    <a:p>
                      <a:pPr algn="ctr"/>
                      <a:r>
                        <a:rPr lang="en-BE" sz="1800" b="1" kern="1200" dirty="0">
                          <a:solidFill>
                            <a:schemeClr val="accent6"/>
                          </a:solidFill>
                          <a:latin typeface="+mn-lt"/>
                          <a:ea typeface="+mn-ea"/>
                          <a:cs typeface="+mn-cs"/>
                        </a:rPr>
                        <a:t>Data and Value</a:t>
                      </a:r>
                    </a:p>
                  </a:txBody>
                  <a:tcPr>
                    <a:noFill/>
                  </a:tcPr>
                </a:tc>
                <a:tc>
                  <a:txBody>
                    <a:bodyPr/>
                    <a:lstStyle/>
                    <a:p>
                      <a:pPr algn="ctr"/>
                      <a:r>
                        <a:rPr lang="en-BE" dirty="0">
                          <a:solidFill>
                            <a:schemeClr val="bg1">
                              <a:lumMod val="50000"/>
                            </a:schemeClr>
                          </a:solidFill>
                        </a:rPr>
                        <a:t>Deploying AI</a:t>
                      </a:r>
                    </a:p>
                  </a:txBody>
                  <a:tcPr>
                    <a:noFill/>
                  </a:tcPr>
                </a:tc>
                <a:tc>
                  <a:txBody>
                    <a:bodyPr/>
                    <a:lstStyle/>
                    <a:p>
                      <a:pPr algn="ctr"/>
                      <a:r>
                        <a:rPr lang="en-BE" dirty="0">
                          <a:solidFill>
                            <a:schemeClr val="bg1">
                              <a:lumMod val="50000"/>
                            </a:schemeClr>
                          </a:solidFill>
                        </a:rPr>
                        <a:t>Monitoring</a:t>
                      </a:r>
                    </a:p>
                  </a:txBody>
                  <a:tcPr>
                    <a:noFill/>
                  </a:tcPr>
                </a:tc>
                <a:extLst>
                  <a:ext uri="{0D108BD9-81ED-4DB2-BD59-A6C34878D82A}">
                    <a16:rowId xmlns:a16="http://schemas.microsoft.com/office/drawing/2014/main" val="2193829748"/>
                  </a:ext>
                </a:extLst>
              </a:tr>
            </a:tbl>
          </a:graphicData>
        </a:graphic>
      </p:graphicFrame>
      <p:sp>
        <p:nvSpPr>
          <p:cNvPr id="9" name="Oval 8">
            <a:extLst>
              <a:ext uri="{FF2B5EF4-FFF2-40B4-BE49-F238E27FC236}">
                <a16:creationId xmlns:a16="http://schemas.microsoft.com/office/drawing/2014/main" id="{67F21DD0-2D4C-D342-AA09-626B01967104}"/>
              </a:ext>
            </a:extLst>
          </p:cNvPr>
          <p:cNvSpPr/>
          <p:nvPr/>
        </p:nvSpPr>
        <p:spPr>
          <a:xfrm>
            <a:off x="3382052" y="2799000"/>
            <a:ext cx="1260000" cy="126000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BE" sz="1800" b="0" i="0" u="none" strike="noStrike" kern="1200" cap="none" spc="0" normalizeH="0" baseline="0" noProof="0" dirty="0">
                <a:ln>
                  <a:solidFill>
                    <a:schemeClr val="accent4"/>
                  </a:solidFill>
                </a:ln>
                <a:solidFill>
                  <a:schemeClr val="accent4"/>
                </a:solidFill>
                <a:effectLst/>
                <a:uLnTx/>
                <a:uFillTx/>
                <a:latin typeface="Montserrat"/>
                <a:ea typeface="+mn-ea"/>
                <a:cs typeface="+mn-cs"/>
              </a:rPr>
              <a:t>Part II</a:t>
            </a:r>
          </a:p>
        </p:txBody>
      </p:sp>
      <p:sp>
        <p:nvSpPr>
          <p:cNvPr id="11" name="Oval 10">
            <a:extLst>
              <a:ext uri="{FF2B5EF4-FFF2-40B4-BE49-F238E27FC236}">
                <a16:creationId xmlns:a16="http://schemas.microsoft.com/office/drawing/2014/main" id="{41E502E7-951E-D748-A894-04C58701FAF5}"/>
              </a:ext>
            </a:extLst>
          </p:cNvPr>
          <p:cNvSpPr/>
          <p:nvPr/>
        </p:nvSpPr>
        <p:spPr>
          <a:xfrm>
            <a:off x="7698414" y="2794985"/>
            <a:ext cx="1260000" cy="1260000"/>
          </a:xfrm>
          <a:prstGeom prst="ellipse">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BE" sz="1800" b="0" i="0" u="none" strike="noStrike" kern="1200" cap="none" spc="0" normalizeH="0" baseline="0" noProof="0" dirty="0">
                <a:ln>
                  <a:solidFill>
                    <a:prstClr val="white">
                      <a:lumMod val="50000"/>
                    </a:prstClr>
                  </a:solidFill>
                </a:ln>
                <a:solidFill>
                  <a:prstClr val="white">
                    <a:lumMod val="50000"/>
                  </a:prstClr>
                </a:solidFill>
                <a:effectLst/>
                <a:uLnTx/>
                <a:uFillTx/>
                <a:latin typeface="Montserrat"/>
                <a:ea typeface="+mn-ea"/>
                <a:cs typeface="+mn-cs"/>
              </a:rPr>
              <a:t>Part IV</a:t>
            </a:r>
          </a:p>
        </p:txBody>
      </p:sp>
      <p:sp>
        <p:nvSpPr>
          <p:cNvPr id="12" name="Oval 11">
            <a:extLst>
              <a:ext uri="{FF2B5EF4-FFF2-40B4-BE49-F238E27FC236}">
                <a16:creationId xmlns:a16="http://schemas.microsoft.com/office/drawing/2014/main" id="{17B95FD6-2BE7-B443-BC16-2EB4775EC0FD}"/>
              </a:ext>
            </a:extLst>
          </p:cNvPr>
          <p:cNvSpPr/>
          <p:nvPr/>
        </p:nvSpPr>
        <p:spPr>
          <a:xfrm>
            <a:off x="9856595" y="2794985"/>
            <a:ext cx="1260000" cy="1260000"/>
          </a:xfrm>
          <a:prstGeom prst="ellipse">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BE" sz="1800" b="0" i="0" u="none" strike="noStrike" kern="1200" cap="none" spc="0" normalizeH="0" baseline="0" noProof="0" dirty="0">
                <a:ln>
                  <a:solidFill>
                    <a:prstClr val="white">
                      <a:lumMod val="50000"/>
                    </a:prstClr>
                  </a:solidFill>
                </a:ln>
                <a:solidFill>
                  <a:prstClr val="white">
                    <a:lumMod val="50000"/>
                  </a:prstClr>
                </a:solidFill>
                <a:effectLst/>
                <a:uLnTx/>
                <a:uFillTx/>
                <a:latin typeface="Montserrat"/>
                <a:ea typeface="+mn-ea"/>
                <a:cs typeface="+mn-cs"/>
              </a:rPr>
              <a:t>Part V</a:t>
            </a:r>
          </a:p>
        </p:txBody>
      </p:sp>
      <p:sp>
        <p:nvSpPr>
          <p:cNvPr id="13" name="Oval 12">
            <a:extLst>
              <a:ext uri="{FF2B5EF4-FFF2-40B4-BE49-F238E27FC236}">
                <a16:creationId xmlns:a16="http://schemas.microsoft.com/office/drawing/2014/main" id="{BAA9A441-6F18-4568-BF61-B22593539588}"/>
              </a:ext>
            </a:extLst>
          </p:cNvPr>
          <p:cNvSpPr/>
          <p:nvPr/>
        </p:nvSpPr>
        <p:spPr>
          <a:xfrm>
            <a:off x="5590131" y="2794985"/>
            <a:ext cx="1260000" cy="126000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BE" sz="1800" b="0" i="0" u="none" strike="noStrike" kern="1200" cap="none" spc="0" normalizeH="0" baseline="0" noProof="0" dirty="0">
                <a:ln>
                  <a:solidFill>
                    <a:srgbClr val="DB3C97"/>
                  </a:solidFill>
                </a:ln>
                <a:solidFill>
                  <a:srgbClr val="DB3C97"/>
                </a:solidFill>
                <a:effectLst/>
                <a:uLnTx/>
                <a:uFillTx/>
                <a:latin typeface="Montserrat"/>
                <a:ea typeface="+mn-ea"/>
                <a:cs typeface="+mn-cs"/>
              </a:rPr>
              <a:t>Part I</a:t>
            </a:r>
            <a:r>
              <a:rPr kumimoji="0" lang="en-GB" sz="1800" b="0" i="0" u="none" strike="noStrike" kern="1200" cap="none" spc="0" normalizeH="0" baseline="0" noProof="0" dirty="0">
                <a:ln>
                  <a:solidFill>
                    <a:srgbClr val="DB3C97"/>
                  </a:solidFill>
                </a:ln>
                <a:solidFill>
                  <a:srgbClr val="DB3C97"/>
                </a:solidFill>
                <a:effectLst/>
                <a:uLnTx/>
                <a:uFillTx/>
                <a:latin typeface="Montserrat"/>
                <a:ea typeface="+mn-ea"/>
                <a:cs typeface="+mn-cs"/>
              </a:rPr>
              <a:t>II</a:t>
            </a:r>
            <a:endParaRPr kumimoji="0" lang="en-BE" sz="1800" b="0" i="0" u="none" strike="noStrike" kern="1200" cap="none" spc="0" normalizeH="0" baseline="0" noProof="0" dirty="0">
              <a:ln>
                <a:solidFill>
                  <a:srgbClr val="DB3C97"/>
                </a:solidFill>
              </a:ln>
              <a:solidFill>
                <a:srgbClr val="DB3C97"/>
              </a:solidFill>
              <a:effectLst/>
              <a:uLnTx/>
              <a:uFillTx/>
              <a:latin typeface="Montserrat"/>
              <a:ea typeface="+mn-ea"/>
              <a:cs typeface="+mn-cs"/>
            </a:endParaRPr>
          </a:p>
        </p:txBody>
      </p:sp>
      <p:sp>
        <p:nvSpPr>
          <p:cNvPr id="14" name="Oval 13">
            <a:extLst>
              <a:ext uri="{FF2B5EF4-FFF2-40B4-BE49-F238E27FC236}">
                <a16:creationId xmlns:a16="http://schemas.microsoft.com/office/drawing/2014/main" id="{3A593B9E-0DD9-4A6A-9BE9-30E32B0EE782}"/>
              </a:ext>
            </a:extLst>
          </p:cNvPr>
          <p:cNvSpPr/>
          <p:nvPr/>
        </p:nvSpPr>
        <p:spPr>
          <a:xfrm>
            <a:off x="1223871" y="2794985"/>
            <a:ext cx="1260000" cy="126000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BE" sz="1800" b="0" i="0" u="none" strike="noStrike" kern="1200" cap="none" spc="0" normalizeH="0" baseline="0" noProof="0" dirty="0">
                <a:ln>
                  <a:solidFill>
                    <a:schemeClr val="accent4"/>
                  </a:solidFill>
                </a:ln>
                <a:solidFill>
                  <a:schemeClr val="accent4"/>
                </a:solidFill>
                <a:effectLst/>
                <a:uLnTx/>
                <a:uFillTx/>
                <a:latin typeface="Montserrat"/>
                <a:ea typeface="+mn-ea"/>
                <a:cs typeface="+mn-cs"/>
              </a:rPr>
              <a:t>Part I</a:t>
            </a:r>
          </a:p>
        </p:txBody>
      </p:sp>
    </p:spTree>
    <p:extLst>
      <p:ext uri="{BB962C8B-B14F-4D97-AF65-F5344CB8AC3E}">
        <p14:creationId xmlns:p14="http://schemas.microsoft.com/office/powerpoint/2010/main" val="1001362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20</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6558014" cy="701731"/>
          </a:xfrm>
        </p:spPr>
        <p:txBody>
          <a:bodyPr/>
          <a:lstStyle/>
          <a:p>
            <a:r>
              <a:rPr lang="en-GB" dirty="0"/>
              <a:t>AI and Data Cataloguing</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825625"/>
            <a:ext cx="10515600" cy="905852"/>
          </a:xfrm>
        </p:spPr>
        <p:txBody>
          <a:bodyPr>
            <a:normAutofit/>
          </a:bodyPr>
          <a:lstStyle/>
          <a:p>
            <a:pPr marL="0" indent="0" algn="ctr">
              <a:buNone/>
            </a:pPr>
            <a:r>
              <a:rPr lang="en-GB" dirty="0">
                <a:solidFill>
                  <a:schemeClr val="bg1">
                    <a:lumMod val="50000"/>
                  </a:schemeClr>
                </a:solidFill>
              </a:rPr>
              <a:t>As AI is </a:t>
            </a:r>
            <a:r>
              <a:rPr lang="en-GB" dirty="0">
                <a:solidFill>
                  <a:schemeClr val="accent6"/>
                </a:solidFill>
              </a:rPr>
              <a:t>useless without data</a:t>
            </a:r>
            <a:r>
              <a:rPr lang="en-GB" dirty="0">
                <a:solidFill>
                  <a:schemeClr val="bg1">
                    <a:lumMod val="50000"/>
                  </a:schemeClr>
                </a:solidFill>
              </a:rPr>
              <a:t>. Handling large and complex data will be </a:t>
            </a:r>
            <a:r>
              <a:rPr lang="en-GB" dirty="0">
                <a:solidFill>
                  <a:schemeClr val="accent6"/>
                </a:solidFill>
              </a:rPr>
              <a:t>very difficult without AI.</a:t>
            </a:r>
          </a:p>
          <a:p>
            <a:pPr marL="0" indent="0">
              <a:buNone/>
            </a:pPr>
            <a:endParaRPr lang="en-BE" dirty="0"/>
          </a:p>
        </p:txBody>
      </p:sp>
      <p:sp>
        <p:nvSpPr>
          <p:cNvPr id="6" name="TextBox 5">
            <a:extLst>
              <a:ext uri="{FF2B5EF4-FFF2-40B4-BE49-F238E27FC236}">
                <a16:creationId xmlns:a16="http://schemas.microsoft.com/office/drawing/2014/main" id="{DEB621E2-77BF-4F35-AF04-289FC5ED8B69}"/>
              </a:ext>
            </a:extLst>
          </p:cNvPr>
          <p:cNvSpPr txBox="1"/>
          <p:nvPr/>
        </p:nvSpPr>
        <p:spPr>
          <a:xfrm>
            <a:off x="838200" y="5517417"/>
            <a:ext cx="2203938" cy="369332"/>
          </a:xfrm>
          <a:prstGeom prst="rect">
            <a:avLst/>
          </a:prstGeom>
          <a:noFill/>
        </p:spPr>
        <p:txBody>
          <a:bodyPr wrap="square">
            <a:spAutoFit/>
          </a:bodyPr>
          <a:lstStyle/>
          <a:p>
            <a:pPr marL="0" indent="0">
              <a:buNone/>
            </a:pPr>
            <a:r>
              <a:rPr lang="en-GB" dirty="0">
                <a:solidFill>
                  <a:schemeClr val="accent6"/>
                </a:solidFill>
              </a:rPr>
              <a:t>Search engines</a:t>
            </a:r>
            <a:endParaRPr lang="en-GB" dirty="0"/>
          </a:p>
        </p:txBody>
      </p:sp>
      <p:sp>
        <p:nvSpPr>
          <p:cNvPr id="7" name="Content Placeholder 3">
            <a:extLst>
              <a:ext uri="{FF2B5EF4-FFF2-40B4-BE49-F238E27FC236}">
                <a16:creationId xmlns:a16="http://schemas.microsoft.com/office/drawing/2014/main" id="{A7DC0F1C-7B64-44FF-BC47-3CA2D019C61D}"/>
              </a:ext>
            </a:extLst>
          </p:cNvPr>
          <p:cNvSpPr txBox="1">
            <a:spLocks/>
          </p:cNvSpPr>
          <p:nvPr/>
        </p:nvSpPr>
        <p:spPr>
          <a:xfrm>
            <a:off x="838200" y="2976074"/>
            <a:ext cx="10515600" cy="5994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solidFill>
                  <a:schemeClr val="bg1">
                    <a:lumMod val="50000"/>
                  </a:schemeClr>
                </a:solidFill>
              </a:rPr>
              <a:t>Data catalogues powered by AI:</a:t>
            </a:r>
            <a:endParaRPr lang="en-GB" dirty="0">
              <a:solidFill>
                <a:schemeClr val="accent6"/>
              </a:solidFill>
            </a:endParaRPr>
          </a:p>
          <a:p>
            <a:pPr marL="0" indent="0">
              <a:buFont typeface="Arial" panose="020B0604020202020204" pitchFamily="34" charset="0"/>
              <a:buNone/>
            </a:pPr>
            <a:endParaRPr lang="en-BE" dirty="0"/>
          </a:p>
        </p:txBody>
      </p:sp>
      <p:pic>
        <p:nvPicPr>
          <p:cNvPr id="9" name="Graphic 8" descr="Search Inventory outline">
            <a:extLst>
              <a:ext uri="{FF2B5EF4-FFF2-40B4-BE49-F238E27FC236}">
                <a16:creationId xmlns:a16="http://schemas.microsoft.com/office/drawing/2014/main" id="{DF3FB480-D070-47CA-949A-D051F6AF60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4707" y="4457211"/>
            <a:ext cx="914400" cy="914400"/>
          </a:xfrm>
          <a:prstGeom prst="rect">
            <a:avLst/>
          </a:prstGeom>
        </p:spPr>
      </p:pic>
      <p:pic>
        <p:nvPicPr>
          <p:cNvPr id="11" name="Graphic 10" descr="Artificial Intelligence outline">
            <a:extLst>
              <a:ext uri="{FF2B5EF4-FFF2-40B4-BE49-F238E27FC236}">
                <a16:creationId xmlns:a16="http://schemas.microsoft.com/office/drawing/2014/main" id="{A223F9C1-F21A-4040-8A4E-A916F31E65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2062" y="4455990"/>
            <a:ext cx="914400" cy="914400"/>
          </a:xfrm>
          <a:prstGeom prst="rect">
            <a:avLst/>
          </a:prstGeom>
        </p:spPr>
      </p:pic>
      <p:pic>
        <p:nvPicPr>
          <p:cNvPr id="13" name="Graphic 12" descr="Link outline">
            <a:extLst>
              <a:ext uri="{FF2B5EF4-FFF2-40B4-BE49-F238E27FC236}">
                <a16:creationId xmlns:a16="http://schemas.microsoft.com/office/drawing/2014/main" id="{9BFAA002-8B88-4C37-AE51-A58E4BE2D6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96000" y="4366846"/>
            <a:ext cx="914400" cy="914400"/>
          </a:xfrm>
          <a:prstGeom prst="rect">
            <a:avLst/>
          </a:prstGeom>
        </p:spPr>
      </p:pic>
      <p:pic>
        <p:nvPicPr>
          <p:cNvPr id="15" name="Graphic 14" descr="No Touch outline">
            <a:extLst>
              <a:ext uri="{FF2B5EF4-FFF2-40B4-BE49-F238E27FC236}">
                <a16:creationId xmlns:a16="http://schemas.microsoft.com/office/drawing/2014/main" id="{CB5F99C5-622D-409F-A2F5-D2779AF67C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99938" y="4455990"/>
            <a:ext cx="914400" cy="914400"/>
          </a:xfrm>
          <a:prstGeom prst="rect">
            <a:avLst/>
          </a:prstGeom>
        </p:spPr>
      </p:pic>
      <p:pic>
        <p:nvPicPr>
          <p:cNvPr id="17" name="Graphic 16" descr="Shield Tick outline">
            <a:extLst>
              <a:ext uri="{FF2B5EF4-FFF2-40B4-BE49-F238E27FC236}">
                <a16:creationId xmlns:a16="http://schemas.microsoft.com/office/drawing/2014/main" id="{8D3D6637-7ED1-426E-B6AC-B37E1CD220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445262" y="4461852"/>
            <a:ext cx="914400" cy="914400"/>
          </a:xfrm>
          <a:prstGeom prst="rect">
            <a:avLst/>
          </a:prstGeom>
        </p:spPr>
      </p:pic>
      <p:sp>
        <p:nvSpPr>
          <p:cNvPr id="18" name="TextBox 17">
            <a:extLst>
              <a:ext uri="{FF2B5EF4-FFF2-40B4-BE49-F238E27FC236}">
                <a16:creationId xmlns:a16="http://schemas.microsoft.com/office/drawing/2014/main" id="{81477C0A-6D7A-4FF7-BF12-B406E1AD4319}"/>
              </a:ext>
            </a:extLst>
          </p:cNvPr>
          <p:cNvSpPr txBox="1"/>
          <p:nvPr/>
        </p:nvSpPr>
        <p:spPr>
          <a:xfrm>
            <a:off x="3094891" y="3992479"/>
            <a:ext cx="2491153" cy="369332"/>
          </a:xfrm>
          <a:prstGeom prst="rect">
            <a:avLst/>
          </a:prstGeom>
          <a:noFill/>
        </p:spPr>
        <p:txBody>
          <a:bodyPr wrap="square">
            <a:spAutoFit/>
          </a:bodyPr>
          <a:lstStyle/>
          <a:p>
            <a:pPr marL="0" indent="0">
              <a:buNone/>
            </a:pPr>
            <a:r>
              <a:rPr lang="en-GB" dirty="0">
                <a:solidFill>
                  <a:schemeClr val="accent6"/>
                </a:solidFill>
              </a:rPr>
              <a:t>Recommender systems</a:t>
            </a:r>
            <a:endParaRPr lang="en-GB" dirty="0"/>
          </a:p>
        </p:txBody>
      </p:sp>
      <p:sp>
        <p:nvSpPr>
          <p:cNvPr id="19" name="TextBox 18">
            <a:extLst>
              <a:ext uri="{FF2B5EF4-FFF2-40B4-BE49-F238E27FC236}">
                <a16:creationId xmlns:a16="http://schemas.microsoft.com/office/drawing/2014/main" id="{ACF5005E-E7DD-4B00-A5F9-3B25AE3C5396}"/>
              </a:ext>
            </a:extLst>
          </p:cNvPr>
          <p:cNvSpPr txBox="1"/>
          <p:nvPr/>
        </p:nvSpPr>
        <p:spPr>
          <a:xfrm>
            <a:off x="5586044" y="5517417"/>
            <a:ext cx="2526325" cy="369332"/>
          </a:xfrm>
          <a:prstGeom prst="rect">
            <a:avLst/>
          </a:prstGeom>
          <a:noFill/>
        </p:spPr>
        <p:txBody>
          <a:bodyPr wrap="square">
            <a:spAutoFit/>
          </a:bodyPr>
          <a:lstStyle/>
          <a:p>
            <a:pPr marL="0" indent="0">
              <a:buNone/>
            </a:pPr>
            <a:r>
              <a:rPr lang="en-GB" dirty="0">
                <a:solidFill>
                  <a:schemeClr val="accent6"/>
                </a:solidFill>
              </a:rPr>
              <a:t>Automatic data linking</a:t>
            </a:r>
            <a:endParaRPr lang="en-GB" dirty="0"/>
          </a:p>
        </p:txBody>
      </p:sp>
      <p:sp>
        <p:nvSpPr>
          <p:cNvPr id="20" name="TextBox 19">
            <a:extLst>
              <a:ext uri="{FF2B5EF4-FFF2-40B4-BE49-F238E27FC236}">
                <a16:creationId xmlns:a16="http://schemas.microsoft.com/office/drawing/2014/main" id="{46E8EE86-DD1F-422B-910C-DF8A52CBA514}"/>
              </a:ext>
            </a:extLst>
          </p:cNvPr>
          <p:cNvSpPr txBox="1"/>
          <p:nvPr/>
        </p:nvSpPr>
        <p:spPr>
          <a:xfrm>
            <a:off x="7989277" y="3804260"/>
            <a:ext cx="2203938" cy="369332"/>
          </a:xfrm>
          <a:prstGeom prst="rect">
            <a:avLst/>
          </a:prstGeom>
          <a:noFill/>
        </p:spPr>
        <p:txBody>
          <a:bodyPr wrap="square">
            <a:spAutoFit/>
          </a:bodyPr>
          <a:lstStyle/>
          <a:p>
            <a:pPr marL="0" indent="0">
              <a:buNone/>
            </a:pPr>
            <a:r>
              <a:rPr lang="en-GB" dirty="0">
                <a:solidFill>
                  <a:schemeClr val="accent6"/>
                </a:solidFill>
              </a:rPr>
              <a:t>Error detection</a:t>
            </a:r>
            <a:endParaRPr lang="en-GB" dirty="0"/>
          </a:p>
        </p:txBody>
      </p:sp>
      <p:sp>
        <p:nvSpPr>
          <p:cNvPr id="21" name="TextBox 20">
            <a:extLst>
              <a:ext uri="{FF2B5EF4-FFF2-40B4-BE49-F238E27FC236}">
                <a16:creationId xmlns:a16="http://schemas.microsoft.com/office/drawing/2014/main" id="{D3278D7E-B756-4911-A679-0B1D97C6C3E9}"/>
              </a:ext>
            </a:extLst>
          </p:cNvPr>
          <p:cNvSpPr txBox="1"/>
          <p:nvPr/>
        </p:nvSpPr>
        <p:spPr>
          <a:xfrm>
            <a:off x="9659813" y="5678704"/>
            <a:ext cx="2526325" cy="369332"/>
          </a:xfrm>
          <a:prstGeom prst="rect">
            <a:avLst/>
          </a:prstGeom>
          <a:noFill/>
        </p:spPr>
        <p:txBody>
          <a:bodyPr wrap="square">
            <a:spAutoFit/>
          </a:bodyPr>
          <a:lstStyle/>
          <a:p>
            <a:pPr marL="0" indent="0">
              <a:buNone/>
            </a:pPr>
            <a:r>
              <a:rPr lang="en-GB" dirty="0">
                <a:solidFill>
                  <a:schemeClr val="accent6"/>
                </a:solidFill>
              </a:rPr>
              <a:t>Sensitive data detection</a:t>
            </a:r>
            <a:endParaRPr lang="en-GB" dirty="0"/>
          </a:p>
        </p:txBody>
      </p:sp>
    </p:spTree>
    <p:extLst>
      <p:ext uri="{BB962C8B-B14F-4D97-AF65-F5344CB8AC3E}">
        <p14:creationId xmlns:p14="http://schemas.microsoft.com/office/powerpoint/2010/main" val="4147548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21</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8256684" cy="701731"/>
          </a:xfrm>
        </p:spPr>
        <p:txBody>
          <a:bodyPr/>
          <a:lstStyle/>
          <a:p>
            <a:r>
              <a:rPr lang="en-GB" dirty="0"/>
              <a:t>Trends in Data and AI for 2021</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p:txBody>
          <a:bodyPr>
            <a:normAutofit fontScale="85000" lnSpcReduction="20000"/>
          </a:bodyPr>
          <a:lstStyle/>
          <a:p>
            <a:pPr marL="0" indent="0">
              <a:buNone/>
            </a:pPr>
            <a:r>
              <a:rPr lang="en-GB" dirty="0">
                <a:solidFill>
                  <a:schemeClr val="bg1">
                    <a:lumMod val="50000"/>
                  </a:schemeClr>
                </a:solidFill>
              </a:rPr>
              <a:t>There is a lot of </a:t>
            </a:r>
            <a:r>
              <a:rPr lang="en-GB" b="1" dirty="0">
                <a:solidFill>
                  <a:schemeClr val="accent6"/>
                </a:solidFill>
              </a:rPr>
              <a:t>momentum from covid</a:t>
            </a:r>
          </a:p>
          <a:p>
            <a:pPr marL="0" indent="0">
              <a:buNone/>
            </a:pPr>
            <a:endParaRPr lang="en-GB" dirty="0">
              <a:solidFill>
                <a:schemeClr val="bg1">
                  <a:lumMod val="50000"/>
                </a:schemeClr>
              </a:solidFill>
            </a:endParaRPr>
          </a:p>
          <a:p>
            <a:pPr marL="0" indent="0">
              <a:buNone/>
            </a:pPr>
            <a:r>
              <a:rPr lang="en-GB" dirty="0">
                <a:solidFill>
                  <a:schemeClr val="bg1">
                    <a:lumMod val="50000"/>
                  </a:schemeClr>
                </a:solidFill>
              </a:rPr>
              <a:t>	</a:t>
            </a:r>
            <a:r>
              <a:rPr lang="en-GB" b="1" dirty="0">
                <a:solidFill>
                  <a:schemeClr val="accent6"/>
                </a:solidFill>
              </a:rPr>
              <a:t>Costumer experience analytics</a:t>
            </a:r>
            <a:r>
              <a:rPr lang="en-GB" dirty="0">
                <a:solidFill>
                  <a:schemeClr val="bg1">
                    <a:lumMod val="50000"/>
                  </a:schemeClr>
                </a:solidFill>
              </a:rPr>
              <a:t>  take </a:t>
            </a:r>
            <a:r>
              <a:rPr lang="en-GB" dirty="0" err="1">
                <a:solidFill>
                  <a:schemeClr val="bg1">
                    <a:lumMod val="50000"/>
                  </a:schemeClr>
                </a:solidFill>
              </a:rPr>
              <a:t>center</a:t>
            </a:r>
            <a:r>
              <a:rPr lang="en-GB" dirty="0">
                <a:solidFill>
                  <a:schemeClr val="bg1">
                    <a:lumMod val="50000"/>
                  </a:schemeClr>
                </a:solidFill>
              </a:rPr>
              <a:t> stage</a:t>
            </a:r>
          </a:p>
          <a:p>
            <a:pPr marL="0" indent="0">
              <a:buNone/>
            </a:pPr>
            <a:endParaRPr lang="en-GB" dirty="0">
              <a:solidFill>
                <a:schemeClr val="bg1">
                  <a:lumMod val="50000"/>
                </a:schemeClr>
              </a:solidFill>
            </a:endParaRPr>
          </a:p>
          <a:p>
            <a:pPr marL="0" indent="0">
              <a:buNone/>
            </a:pPr>
            <a:r>
              <a:rPr lang="en-GB" dirty="0">
                <a:solidFill>
                  <a:schemeClr val="bg1">
                    <a:lumMod val="50000"/>
                  </a:schemeClr>
                </a:solidFill>
              </a:rPr>
              <a:t>		</a:t>
            </a:r>
            <a:r>
              <a:rPr lang="en-GB" b="1" dirty="0">
                <a:solidFill>
                  <a:schemeClr val="accent6"/>
                </a:solidFill>
              </a:rPr>
              <a:t>Leveraging external data </a:t>
            </a:r>
            <a:r>
              <a:rPr lang="en-GB" dirty="0">
                <a:solidFill>
                  <a:schemeClr val="bg1">
                    <a:lumMod val="50000"/>
                  </a:schemeClr>
                </a:solidFill>
              </a:rPr>
              <a:t>helps outperform competitors </a:t>
            </a:r>
          </a:p>
          <a:p>
            <a:pPr marL="0" indent="0">
              <a:buNone/>
            </a:pPr>
            <a:endParaRPr lang="en-GB" dirty="0">
              <a:solidFill>
                <a:schemeClr val="bg1">
                  <a:lumMod val="50000"/>
                </a:schemeClr>
              </a:solidFill>
            </a:endParaRPr>
          </a:p>
          <a:p>
            <a:pPr marL="0" indent="0">
              <a:buNone/>
            </a:pPr>
            <a:r>
              <a:rPr lang="en-GB" dirty="0">
                <a:solidFill>
                  <a:schemeClr val="bg1">
                    <a:lumMod val="50000"/>
                  </a:schemeClr>
                </a:solidFill>
              </a:rPr>
              <a:t>	</a:t>
            </a:r>
            <a:r>
              <a:rPr lang="en-GB" b="1" dirty="0">
                <a:solidFill>
                  <a:schemeClr val="accent6"/>
                </a:solidFill>
              </a:rPr>
              <a:t>CDO</a:t>
            </a:r>
            <a:r>
              <a:rPr lang="en-GB" dirty="0">
                <a:solidFill>
                  <a:schemeClr val="bg1">
                    <a:lumMod val="50000"/>
                  </a:schemeClr>
                </a:solidFill>
              </a:rPr>
              <a:t> are at the centre of the move to a </a:t>
            </a:r>
            <a:r>
              <a:rPr lang="en-GB" b="1" dirty="0">
                <a:solidFill>
                  <a:schemeClr val="accent6"/>
                </a:solidFill>
              </a:rPr>
              <a:t>data driven culture</a:t>
            </a:r>
          </a:p>
          <a:p>
            <a:pPr marL="0" indent="0">
              <a:buNone/>
            </a:pPr>
            <a:endParaRPr lang="en-GB" dirty="0">
              <a:solidFill>
                <a:schemeClr val="bg1">
                  <a:lumMod val="50000"/>
                </a:schemeClr>
              </a:solidFill>
            </a:endParaRPr>
          </a:p>
          <a:p>
            <a:pPr marL="0" indent="0">
              <a:buNone/>
            </a:pPr>
            <a:r>
              <a:rPr lang="en-GB" dirty="0">
                <a:solidFill>
                  <a:schemeClr val="bg1">
                    <a:lumMod val="50000"/>
                  </a:schemeClr>
                </a:solidFill>
              </a:rPr>
              <a:t>		</a:t>
            </a:r>
            <a:r>
              <a:rPr lang="en-GB" b="1" dirty="0">
                <a:solidFill>
                  <a:schemeClr val="accent6"/>
                </a:solidFill>
              </a:rPr>
              <a:t>Data Science </a:t>
            </a:r>
            <a:r>
              <a:rPr lang="en-GB" dirty="0">
                <a:solidFill>
                  <a:schemeClr val="bg1">
                    <a:lumMod val="50000"/>
                  </a:schemeClr>
                </a:solidFill>
              </a:rPr>
              <a:t>is </a:t>
            </a:r>
            <a:r>
              <a:rPr lang="en-GB" b="1" dirty="0">
                <a:solidFill>
                  <a:schemeClr val="accent6"/>
                </a:solidFill>
              </a:rPr>
              <a:t>not as sexy </a:t>
            </a:r>
            <a:r>
              <a:rPr lang="en-GB" dirty="0">
                <a:solidFill>
                  <a:schemeClr val="bg1">
                    <a:lumMod val="50000"/>
                  </a:schemeClr>
                </a:solidFill>
              </a:rPr>
              <a:t>as it used to</a:t>
            </a:r>
          </a:p>
          <a:p>
            <a:pPr marL="0" indent="0">
              <a:buNone/>
            </a:pPr>
            <a:endParaRPr lang="en-GB" dirty="0">
              <a:solidFill>
                <a:schemeClr val="bg1">
                  <a:lumMod val="50000"/>
                </a:schemeClr>
              </a:solidFill>
            </a:endParaRPr>
          </a:p>
          <a:p>
            <a:pPr marL="0" indent="0">
              <a:buNone/>
            </a:pPr>
            <a:r>
              <a:rPr lang="en-GB" dirty="0">
                <a:solidFill>
                  <a:schemeClr val="bg1">
                    <a:lumMod val="50000"/>
                  </a:schemeClr>
                </a:solidFill>
              </a:rPr>
              <a:t>			Data exposes </a:t>
            </a:r>
            <a:r>
              <a:rPr lang="en-GB" b="1" dirty="0">
                <a:solidFill>
                  <a:schemeClr val="accent6"/>
                </a:solidFill>
              </a:rPr>
              <a:t>gaps in equity </a:t>
            </a:r>
            <a:r>
              <a:rPr lang="en-GB" dirty="0">
                <a:solidFill>
                  <a:schemeClr val="bg1">
                    <a:lumMod val="50000"/>
                  </a:schemeClr>
                </a:solidFill>
              </a:rPr>
              <a:t>and </a:t>
            </a:r>
            <a:r>
              <a:rPr lang="en-GB" b="1" dirty="0">
                <a:solidFill>
                  <a:schemeClr val="accent6"/>
                </a:solidFill>
              </a:rPr>
              <a:t>empowers change</a:t>
            </a:r>
            <a:endParaRPr lang="en-BE" b="1" dirty="0">
              <a:solidFill>
                <a:schemeClr val="accent6"/>
              </a:solidFill>
            </a:endParaRPr>
          </a:p>
        </p:txBody>
      </p:sp>
      <p:sp>
        <p:nvSpPr>
          <p:cNvPr id="5" name="TextBox 4">
            <a:extLst>
              <a:ext uri="{FF2B5EF4-FFF2-40B4-BE49-F238E27FC236}">
                <a16:creationId xmlns:a16="http://schemas.microsoft.com/office/drawing/2014/main" id="{45E2205C-E9EF-40A5-A0BB-19F9C1A0F429}"/>
              </a:ext>
            </a:extLst>
          </p:cNvPr>
          <p:cNvSpPr txBox="1"/>
          <p:nvPr/>
        </p:nvSpPr>
        <p:spPr>
          <a:xfrm>
            <a:off x="838200" y="6534834"/>
            <a:ext cx="6096000" cy="369332"/>
          </a:xfrm>
          <a:prstGeom prst="rect">
            <a:avLst/>
          </a:prstGeom>
          <a:noFill/>
        </p:spPr>
        <p:txBody>
          <a:bodyPr wrap="square">
            <a:spAutoFit/>
          </a:bodyPr>
          <a:lstStyle/>
          <a:p>
            <a:pPr marL="0" indent="0">
              <a:buNone/>
            </a:pPr>
            <a:r>
              <a:rPr lang="en-GB" sz="1800" dirty="0">
                <a:solidFill>
                  <a:schemeClr val="accent4"/>
                </a:solidFill>
                <a:hlinkClick r:id="rId3">
                  <a:extLst>
                    <a:ext uri="{A12FA001-AC4F-418D-AE19-62706E023703}">
                      <ahyp:hlinkClr xmlns:ahyp="http://schemas.microsoft.com/office/drawing/2018/hyperlinkcolor" val="tx"/>
                    </a:ext>
                  </a:extLst>
                </a:hlinkClick>
              </a:rPr>
              <a:t>Sara Brown - MIT Sloan Management School</a:t>
            </a:r>
            <a:endParaRPr lang="en-GB" sz="1800" dirty="0">
              <a:solidFill>
                <a:schemeClr val="accent4"/>
              </a:solidFill>
            </a:endParaRPr>
          </a:p>
        </p:txBody>
      </p:sp>
    </p:spTree>
    <p:extLst>
      <p:ext uri="{BB962C8B-B14F-4D97-AF65-F5344CB8AC3E}">
        <p14:creationId xmlns:p14="http://schemas.microsoft.com/office/powerpoint/2010/main" val="988059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dirty="0">
                <a:solidFill>
                  <a:schemeClr val="accent6"/>
                </a:solidFill>
              </a:rPr>
              <a:t>4</a:t>
            </a:r>
            <a:r>
              <a:rPr lang="en-US" sz="6000" kern="1200" dirty="0">
                <a:solidFill>
                  <a:srgbClr val="FFFFFF"/>
                </a:solidFill>
                <a:latin typeface="+mj-lt"/>
                <a:ea typeface="+mj-ea"/>
                <a:cs typeface="+mj-cs"/>
              </a:rPr>
              <a:t> </a:t>
            </a:r>
            <a:r>
              <a:rPr lang="en-US" sz="6000" kern="1200" dirty="0" err="1">
                <a:solidFill>
                  <a:srgbClr val="FFFFFF"/>
                </a:solidFill>
                <a:latin typeface="+mj-lt"/>
                <a:ea typeface="+mj-ea"/>
                <a:cs typeface="+mj-cs"/>
              </a:rPr>
              <a:t>DataOps</a:t>
            </a:r>
            <a:endParaRPr lang="en-US" sz="6000" kern="1200" dirty="0">
              <a:solidFill>
                <a:srgbClr val="FFFFFF"/>
              </a:solidFill>
              <a:latin typeface="+mj-lt"/>
              <a:ea typeface="+mj-ea"/>
              <a:cs typeface="+mj-cs"/>
            </a:endParaRP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Tree>
    <p:extLst>
      <p:ext uri="{BB962C8B-B14F-4D97-AF65-F5344CB8AC3E}">
        <p14:creationId xmlns:p14="http://schemas.microsoft.com/office/powerpoint/2010/main" val="49081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23</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4877361" cy="701731"/>
          </a:xfrm>
        </p:spPr>
        <p:txBody>
          <a:bodyPr/>
          <a:lstStyle/>
          <a:p>
            <a:r>
              <a:rPr lang="en-GB" dirty="0"/>
              <a:t>What is DataOps?</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p:txBody>
          <a:bodyPr>
            <a:normAutofit fontScale="92500" lnSpcReduction="20000"/>
          </a:bodyPr>
          <a:lstStyle/>
          <a:p>
            <a:pPr marL="0" indent="0" algn="ctr">
              <a:buNone/>
            </a:pPr>
            <a:r>
              <a:rPr lang="en-GB" sz="3500" dirty="0">
                <a:solidFill>
                  <a:schemeClr val="bg1">
                    <a:lumMod val="50000"/>
                  </a:schemeClr>
                </a:solidFill>
              </a:rPr>
              <a:t>Agile approach to </a:t>
            </a:r>
            <a:r>
              <a:rPr lang="en-GB" sz="3500" dirty="0">
                <a:solidFill>
                  <a:schemeClr val="accent6"/>
                </a:solidFill>
              </a:rPr>
              <a:t>designing, implementing and maintaining </a:t>
            </a:r>
            <a:r>
              <a:rPr lang="en-GB" sz="3500" dirty="0">
                <a:solidFill>
                  <a:schemeClr val="bg1">
                    <a:lumMod val="50000"/>
                  </a:schemeClr>
                </a:solidFill>
              </a:rPr>
              <a:t>a </a:t>
            </a:r>
            <a:r>
              <a:rPr lang="en-GB" sz="3500" dirty="0">
                <a:solidFill>
                  <a:schemeClr val="accent6"/>
                </a:solidFill>
              </a:rPr>
              <a:t>distributed data architecture </a:t>
            </a:r>
            <a:r>
              <a:rPr lang="en-GB" sz="3500" dirty="0">
                <a:solidFill>
                  <a:schemeClr val="bg1">
                    <a:lumMod val="50000"/>
                  </a:schemeClr>
                </a:solidFill>
              </a:rPr>
              <a:t>that will support a wide range of open source tools and frameworks in production. </a:t>
            </a:r>
          </a:p>
          <a:p>
            <a:pPr marL="0" indent="0">
              <a:buNone/>
            </a:pPr>
            <a:r>
              <a:rPr lang="en-GB" b="1" dirty="0">
                <a:solidFill>
                  <a:schemeClr val="accent6"/>
                </a:solidFill>
              </a:rPr>
              <a:t>Goal:</a:t>
            </a:r>
          </a:p>
          <a:p>
            <a:pPr marL="0" indent="0">
              <a:buNone/>
            </a:pPr>
            <a:r>
              <a:rPr lang="en-GB" dirty="0">
                <a:solidFill>
                  <a:schemeClr val="bg1">
                    <a:lumMod val="50000"/>
                  </a:schemeClr>
                </a:solidFill>
              </a:rPr>
              <a:t>Create business value from big data</a:t>
            </a:r>
            <a:endParaRPr lang="en-GB" b="1" dirty="0">
              <a:solidFill>
                <a:schemeClr val="accent6"/>
              </a:solidFill>
            </a:endParaRPr>
          </a:p>
          <a:p>
            <a:pPr marL="0" indent="0">
              <a:buNone/>
            </a:pPr>
            <a:r>
              <a:rPr lang="en-GB" b="1" dirty="0">
                <a:solidFill>
                  <a:schemeClr val="accent6"/>
                </a:solidFill>
              </a:rPr>
              <a:t>How?</a:t>
            </a:r>
          </a:p>
          <a:p>
            <a:pPr fontAlgn="base"/>
            <a:r>
              <a:rPr lang="en-GB" dirty="0">
                <a:solidFill>
                  <a:schemeClr val="bg1">
                    <a:lumMod val="50000"/>
                  </a:schemeClr>
                </a:solidFill>
              </a:rPr>
              <a:t>Speed up innovation and experimentation to deliver insights from data</a:t>
            </a:r>
          </a:p>
          <a:p>
            <a:pPr fontAlgn="base"/>
            <a:r>
              <a:rPr lang="en-GB" dirty="0">
                <a:solidFill>
                  <a:schemeClr val="bg1">
                    <a:lumMod val="50000"/>
                  </a:schemeClr>
                </a:solidFill>
              </a:rPr>
              <a:t>Maintain high data quality and very low error rates</a:t>
            </a:r>
          </a:p>
          <a:p>
            <a:pPr fontAlgn="base"/>
            <a:r>
              <a:rPr lang="en-GB" dirty="0">
                <a:solidFill>
                  <a:schemeClr val="bg1">
                    <a:lumMod val="50000"/>
                  </a:schemeClr>
                </a:solidFill>
              </a:rPr>
              <a:t>Enhance collaboration across people, technology, and environments</a:t>
            </a:r>
          </a:p>
          <a:p>
            <a:pPr fontAlgn="base"/>
            <a:r>
              <a:rPr lang="en-GB" dirty="0">
                <a:solidFill>
                  <a:schemeClr val="bg1">
                    <a:lumMod val="50000"/>
                  </a:schemeClr>
                </a:solidFill>
              </a:rPr>
              <a:t>Enforcers clear measurement, monitoring, and transparency of results</a:t>
            </a:r>
            <a:endParaRPr lang="en-GB" dirty="0"/>
          </a:p>
          <a:p>
            <a:endParaRPr lang="en-GB" dirty="0"/>
          </a:p>
          <a:p>
            <a:pPr marL="0" indent="0">
              <a:buNone/>
            </a:pPr>
            <a:endParaRPr lang="en-BE" dirty="0"/>
          </a:p>
        </p:txBody>
      </p:sp>
    </p:spTree>
    <p:extLst>
      <p:ext uri="{BB962C8B-B14F-4D97-AF65-F5344CB8AC3E}">
        <p14:creationId xmlns:p14="http://schemas.microsoft.com/office/powerpoint/2010/main" val="4131112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24</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4384085" cy="701731"/>
          </a:xfrm>
        </p:spPr>
        <p:txBody>
          <a:bodyPr/>
          <a:lstStyle/>
          <a:p>
            <a:r>
              <a:rPr lang="en-GB" dirty="0"/>
              <a:t>DataOps origins</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6286500" y="1675018"/>
            <a:ext cx="5544671" cy="4733924"/>
          </a:xfrm>
        </p:spPr>
        <p:txBody>
          <a:bodyPr>
            <a:normAutofit lnSpcReduction="10000"/>
          </a:bodyPr>
          <a:lstStyle/>
          <a:p>
            <a:pPr marL="0" indent="0">
              <a:buNone/>
            </a:pPr>
            <a:r>
              <a:rPr lang="en-GB" b="1" dirty="0">
                <a:solidFill>
                  <a:schemeClr val="accent6"/>
                </a:solidFill>
              </a:rPr>
              <a:t>Agile</a:t>
            </a:r>
          </a:p>
          <a:p>
            <a:pPr marL="0" indent="0">
              <a:buNone/>
            </a:pPr>
            <a:r>
              <a:rPr lang="en-GB" dirty="0">
                <a:solidFill>
                  <a:schemeClr val="bg1">
                    <a:lumMod val="50000"/>
                  </a:schemeClr>
                </a:solidFill>
              </a:rPr>
              <a:t>Enables organizations to respond rapidly to customer requirements and accelerate time to value.</a:t>
            </a:r>
          </a:p>
          <a:p>
            <a:pPr marL="0" indent="0">
              <a:buNone/>
            </a:pPr>
            <a:r>
              <a:rPr lang="en-GB" b="1" dirty="0">
                <a:solidFill>
                  <a:schemeClr val="accent6"/>
                </a:solidFill>
              </a:rPr>
              <a:t>Lean Manufacturing</a:t>
            </a:r>
          </a:p>
          <a:p>
            <a:pPr marL="0" indent="0">
              <a:buNone/>
            </a:pPr>
            <a:r>
              <a:rPr lang="en-GB" dirty="0">
                <a:solidFill>
                  <a:schemeClr val="bg1">
                    <a:lumMod val="50000"/>
                  </a:schemeClr>
                </a:solidFill>
              </a:rPr>
              <a:t>Focuses on the minimization of waste within a system without sacrificing productivity.</a:t>
            </a:r>
          </a:p>
          <a:p>
            <a:pPr marL="0" indent="0">
              <a:buNone/>
            </a:pPr>
            <a:r>
              <a:rPr lang="en-GB" b="1" dirty="0">
                <a:solidFill>
                  <a:schemeClr val="accent6"/>
                </a:solidFill>
              </a:rPr>
              <a:t>DevOps</a:t>
            </a:r>
          </a:p>
          <a:p>
            <a:pPr marL="0" indent="0">
              <a:buNone/>
            </a:pPr>
            <a:r>
              <a:rPr lang="en-GB" dirty="0">
                <a:solidFill>
                  <a:schemeClr val="bg1">
                    <a:lumMod val="50000"/>
                  </a:schemeClr>
                </a:solidFill>
              </a:rPr>
              <a:t>Accelerates the build lifecycle using automation</a:t>
            </a:r>
          </a:p>
          <a:p>
            <a:pPr marL="0" indent="0">
              <a:buNone/>
            </a:pPr>
            <a:endParaRPr lang="en-GB" dirty="0"/>
          </a:p>
          <a:p>
            <a:endParaRPr lang="en-GB" dirty="0"/>
          </a:p>
          <a:p>
            <a:pPr marL="0" indent="0">
              <a:buNone/>
            </a:pPr>
            <a:endParaRPr lang="en-BE" dirty="0"/>
          </a:p>
        </p:txBody>
      </p:sp>
      <p:pic>
        <p:nvPicPr>
          <p:cNvPr id="7" name="Picture 6" descr="Diagram&#10;&#10;Description automatically generated">
            <a:extLst>
              <a:ext uri="{FF2B5EF4-FFF2-40B4-BE49-F238E27FC236}">
                <a16:creationId xmlns:a16="http://schemas.microsoft.com/office/drawing/2014/main" id="{DBD01A1A-21E0-4599-B76C-987DA581BF54}"/>
              </a:ext>
            </a:extLst>
          </p:cNvPr>
          <p:cNvPicPr>
            <a:picLocks noChangeAspect="1"/>
          </p:cNvPicPr>
          <p:nvPr/>
        </p:nvPicPr>
        <p:blipFill>
          <a:blip r:embed="rId3"/>
          <a:stretch>
            <a:fillRect/>
          </a:stretch>
        </p:blipFill>
        <p:spPr>
          <a:xfrm>
            <a:off x="838200" y="2136980"/>
            <a:ext cx="5172075" cy="3810000"/>
          </a:xfrm>
          <a:prstGeom prst="rect">
            <a:avLst/>
          </a:prstGeom>
        </p:spPr>
      </p:pic>
    </p:spTree>
    <p:extLst>
      <p:ext uri="{BB962C8B-B14F-4D97-AF65-F5344CB8AC3E}">
        <p14:creationId xmlns:p14="http://schemas.microsoft.com/office/powerpoint/2010/main" val="3765652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25</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5002844" cy="701731"/>
          </a:xfrm>
        </p:spPr>
        <p:txBody>
          <a:bodyPr/>
          <a:lstStyle/>
          <a:p>
            <a:r>
              <a:rPr lang="en-GB" dirty="0"/>
              <a:t>DataOps solutions</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p:txBody>
          <a:bodyPr>
            <a:normAutofit lnSpcReduction="10000"/>
          </a:bodyPr>
          <a:lstStyle/>
          <a:p>
            <a:pPr marL="0" indent="0">
              <a:buNone/>
            </a:pPr>
            <a:r>
              <a:rPr lang="en-GB" b="1" dirty="0">
                <a:solidFill>
                  <a:schemeClr val="accent6"/>
                </a:solidFill>
              </a:rPr>
              <a:t>Main focus of DataOps is:</a:t>
            </a:r>
          </a:p>
          <a:p>
            <a:pPr algn="l" fontAlgn="base">
              <a:buFont typeface="Arial" panose="020B0604020202020204" pitchFamily="34" charset="0"/>
              <a:buChar char="•"/>
            </a:pPr>
            <a:r>
              <a:rPr lang="en-GB" dirty="0">
                <a:solidFill>
                  <a:schemeClr val="bg1">
                    <a:lumMod val="50000"/>
                  </a:schemeClr>
                </a:solidFill>
              </a:rPr>
              <a:t>Improve workflow in data teams</a:t>
            </a:r>
          </a:p>
          <a:p>
            <a:pPr algn="l" fontAlgn="base">
              <a:buFont typeface="Arial" panose="020B0604020202020204" pitchFamily="34" charset="0"/>
              <a:buChar char="•"/>
            </a:pPr>
            <a:r>
              <a:rPr lang="en-GB" dirty="0">
                <a:solidFill>
                  <a:schemeClr val="bg1">
                    <a:lumMod val="50000"/>
                  </a:schemeClr>
                </a:solidFill>
              </a:rPr>
              <a:t>Enhance collaboration across different data groups</a:t>
            </a:r>
          </a:p>
          <a:p>
            <a:pPr algn="l" fontAlgn="base">
              <a:buFont typeface="Arial" panose="020B0604020202020204" pitchFamily="34" charset="0"/>
              <a:buChar char="•"/>
            </a:pPr>
            <a:r>
              <a:rPr lang="en-GB" dirty="0">
                <a:solidFill>
                  <a:schemeClr val="bg1">
                    <a:lumMod val="50000"/>
                  </a:schemeClr>
                </a:solidFill>
              </a:rPr>
              <a:t>Improve access to data</a:t>
            </a:r>
          </a:p>
          <a:p>
            <a:pPr algn="l" fontAlgn="base">
              <a:buFont typeface="Arial" panose="020B0604020202020204" pitchFamily="34" charset="0"/>
              <a:buChar char="•"/>
            </a:pPr>
            <a:r>
              <a:rPr lang="en-GB" dirty="0">
                <a:solidFill>
                  <a:schemeClr val="bg1">
                    <a:lumMod val="50000"/>
                  </a:schemeClr>
                </a:solidFill>
              </a:rPr>
              <a:t>Speed up the release process</a:t>
            </a:r>
          </a:p>
          <a:p>
            <a:pPr algn="l" fontAlgn="base">
              <a:buFont typeface="Arial" panose="020B0604020202020204" pitchFamily="34" charset="0"/>
              <a:buChar char="•"/>
            </a:pPr>
            <a:r>
              <a:rPr lang="en-GB" dirty="0">
                <a:solidFill>
                  <a:schemeClr val="bg1">
                    <a:lumMod val="50000"/>
                  </a:schemeClr>
                </a:solidFill>
              </a:rPr>
              <a:t>Improve data architectures</a:t>
            </a:r>
          </a:p>
          <a:p>
            <a:pPr algn="l" fontAlgn="base">
              <a:buFont typeface="Arial" panose="020B0604020202020204" pitchFamily="34" charset="0"/>
              <a:buChar char="•"/>
            </a:pPr>
            <a:r>
              <a:rPr lang="en-GB" dirty="0">
                <a:solidFill>
                  <a:schemeClr val="bg1">
                    <a:lumMod val="50000"/>
                  </a:schemeClr>
                </a:solidFill>
              </a:rPr>
              <a:t>Alleviate process bottle necks</a:t>
            </a:r>
          </a:p>
          <a:p>
            <a:pPr algn="l" fontAlgn="base">
              <a:buFont typeface="Arial" panose="020B0604020202020204" pitchFamily="34" charset="0"/>
              <a:buChar char="•"/>
            </a:pPr>
            <a:r>
              <a:rPr lang="en-GB" dirty="0">
                <a:solidFill>
                  <a:schemeClr val="bg1">
                    <a:lumMod val="50000"/>
                  </a:schemeClr>
                </a:solidFill>
              </a:rPr>
              <a:t>Identify and reduce technical debt</a:t>
            </a:r>
          </a:p>
          <a:p>
            <a:pPr algn="l" fontAlgn="base">
              <a:buFont typeface="Arial" panose="020B0604020202020204" pitchFamily="34" charset="0"/>
              <a:buChar char="•"/>
            </a:pPr>
            <a:r>
              <a:rPr lang="en-GB" dirty="0">
                <a:solidFill>
                  <a:schemeClr val="bg1">
                    <a:lumMod val="50000"/>
                  </a:schemeClr>
                </a:solidFill>
              </a:rPr>
              <a:t>Guarantee quality at every step</a:t>
            </a:r>
          </a:p>
          <a:p>
            <a:pPr marL="0" indent="0">
              <a:buNone/>
            </a:pPr>
            <a:endParaRPr lang="en-GB" dirty="0"/>
          </a:p>
          <a:p>
            <a:endParaRPr lang="en-GB" dirty="0"/>
          </a:p>
          <a:p>
            <a:pPr marL="0" indent="0">
              <a:buNone/>
            </a:pPr>
            <a:endParaRPr lang="en-BE" dirty="0"/>
          </a:p>
        </p:txBody>
      </p:sp>
    </p:spTree>
    <p:extLst>
      <p:ext uri="{BB962C8B-B14F-4D97-AF65-F5344CB8AC3E}">
        <p14:creationId xmlns:p14="http://schemas.microsoft.com/office/powerpoint/2010/main" val="2980650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26</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6746783" cy="701731"/>
          </a:xfrm>
        </p:spPr>
        <p:txBody>
          <a:bodyPr/>
          <a:lstStyle/>
          <a:p>
            <a:r>
              <a:rPr lang="en-GB" dirty="0"/>
              <a:t>Not just DevOps for data</a:t>
            </a:r>
            <a:endParaRPr lang="en-BE" dirty="0"/>
          </a:p>
        </p:txBody>
      </p:sp>
      <p:pic>
        <p:nvPicPr>
          <p:cNvPr id="8" name="Picture 7" descr="Diagram&#10;&#10;Description automatically generated">
            <a:extLst>
              <a:ext uri="{FF2B5EF4-FFF2-40B4-BE49-F238E27FC236}">
                <a16:creationId xmlns:a16="http://schemas.microsoft.com/office/drawing/2014/main" id="{F4270D0F-3685-4A8C-A136-8D0D81C33B1B}"/>
              </a:ext>
            </a:extLst>
          </p:cNvPr>
          <p:cNvPicPr>
            <a:picLocks noChangeAspect="1"/>
          </p:cNvPicPr>
          <p:nvPr/>
        </p:nvPicPr>
        <p:blipFill>
          <a:blip r:embed="rId3"/>
          <a:stretch>
            <a:fillRect/>
          </a:stretch>
        </p:blipFill>
        <p:spPr>
          <a:xfrm>
            <a:off x="838200" y="2308167"/>
            <a:ext cx="4691231" cy="3023739"/>
          </a:xfrm>
          <a:prstGeom prst="rect">
            <a:avLst/>
          </a:prstGeom>
        </p:spPr>
      </p:pic>
      <p:pic>
        <p:nvPicPr>
          <p:cNvPr id="9" name="Picture 8" descr="ArchOps (Part II): Extending the DevOps Loop">
            <a:extLst>
              <a:ext uri="{FF2B5EF4-FFF2-40B4-BE49-F238E27FC236}">
                <a16:creationId xmlns:a16="http://schemas.microsoft.com/office/drawing/2014/main" id="{5E912ED9-B5AC-44B3-838B-F13C203CD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0252" y="2308167"/>
            <a:ext cx="4205126" cy="30237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8048AB4-C55A-4102-B5FD-055199FA3DAF}"/>
              </a:ext>
            </a:extLst>
          </p:cNvPr>
          <p:cNvSpPr txBox="1"/>
          <p:nvPr/>
        </p:nvSpPr>
        <p:spPr>
          <a:xfrm>
            <a:off x="5812715" y="2177196"/>
            <a:ext cx="1134253" cy="3154710"/>
          </a:xfrm>
          <a:prstGeom prst="rect">
            <a:avLst/>
          </a:prstGeom>
          <a:noFill/>
        </p:spPr>
        <p:txBody>
          <a:bodyPr wrap="square" rtlCol="0">
            <a:spAutoFit/>
          </a:bodyPr>
          <a:lstStyle/>
          <a:p>
            <a:pPr algn="ctr"/>
            <a:r>
              <a:rPr lang="en-BE" sz="19900" b="1" dirty="0">
                <a:solidFill>
                  <a:schemeClr val="accent6"/>
                </a:solidFill>
                <a:cs typeface="MoolBoran" panose="020B0604020202020204" pitchFamily="34" charset="0"/>
              </a:rPr>
              <a:t>≠</a:t>
            </a:r>
            <a:endParaRPr lang="en-BE" sz="19900" b="1" dirty="0">
              <a:solidFill>
                <a:schemeClr val="accent6"/>
              </a:solidFill>
            </a:endParaRPr>
          </a:p>
        </p:txBody>
      </p:sp>
      <p:sp>
        <p:nvSpPr>
          <p:cNvPr id="4" name="Rectangle: Rounded Corners 3">
            <a:extLst>
              <a:ext uri="{FF2B5EF4-FFF2-40B4-BE49-F238E27FC236}">
                <a16:creationId xmlns:a16="http://schemas.microsoft.com/office/drawing/2014/main" id="{85E9EDD2-3E32-447C-B6F1-4945A96C7E87}"/>
              </a:ext>
            </a:extLst>
          </p:cNvPr>
          <p:cNvSpPr/>
          <p:nvPr/>
        </p:nvSpPr>
        <p:spPr>
          <a:xfrm>
            <a:off x="-1137138" y="-45719"/>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ectangle: Rounded Corners 4">
            <a:extLst>
              <a:ext uri="{FF2B5EF4-FFF2-40B4-BE49-F238E27FC236}">
                <a16:creationId xmlns:a16="http://schemas.microsoft.com/office/drawing/2014/main" id="{8E83F9F4-0211-4E7F-9C0B-000520CE7B89}"/>
              </a:ext>
            </a:extLst>
          </p:cNvPr>
          <p:cNvSpPr/>
          <p:nvPr/>
        </p:nvSpPr>
        <p:spPr>
          <a:xfrm>
            <a:off x="838200" y="5591908"/>
            <a:ext cx="4691231" cy="5854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Statistical Process Control (SPC)</a:t>
            </a:r>
            <a:endParaRPr lang="en-BE" sz="2400" b="1" dirty="0"/>
          </a:p>
        </p:txBody>
      </p:sp>
      <p:sp>
        <p:nvSpPr>
          <p:cNvPr id="11" name="TextBox 10">
            <a:extLst>
              <a:ext uri="{FF2B5EF4-FFF2-40B4-BE49-F238E27FC236}">
                <a16:creationId xmlns:a16="http://schemas.microsoft.com/office/drawing/2014/main" id="{1AE5CADA-AEB5-4F5B-96AA-9AE891C2F2DE}"/>
              </a:ext>
            </a:extLst>
          </p:cNvPr>
          <p:cNvSpPr txBox="1"/>
          <p:nvPr/>
        </p:nvSpPr>
        <p:spPr>
          <a:xfrm>
            <a:off x="2467784" y="1708002"/>
            <a:ext cx="1529785" cy="1354217"/>
          </a:xfrm>
          <a:prstGeom prst="rect">
            <a:avLst/>
          </a:prstGeom>
          <a:noFill/>
        </p:spPr>
        <p:txBody>
          <a:bodyPr wrap="square">
            <a:spAutoFit/>
          </a:bodyPr>
          <a:lstStyle/>
          <a:p>
            <a:pPr marL="0" indent="0">
              <a:buNone/>
            </a:pPr>
            <a:r>
              <a:rPr lang="en-GB" sz="2800" b="1" dirty="0">
                <a:solidFill>
                  <a:schemeClr val="accent6"/>
                </a:solidFill>
              </a:rPr>
              <a:t>DataOps</a:t>
            </a:r>
          </a:p>
          <a:p>
            <a:pPr marL="0" indent="0">
              <a:buNone/>
            </a:pPr>
            <a:endParaRPr lang="en-GB" dirty="0"/>
          </a:p>
          <a:p>
            <a:endParaRPr lang="en-GB" dirty="0"/>
          </a:p>
          <a:p>
            <a:pPr marL="0" indent="0">
              <a:buNone/>
            </a:pPr>
            <a:endParaRPr lang="en-BE" dirty="0"/>
          </a:p>
        </p:txBody>
      </p:sp>
    </p:spTree>
    <p:extLst>
      <p:ext uri="{BB962C8B-B14F-4D97-AF65-F5344CB8AC3E}">
        <p14:creationId xmlns:p14="http://schemas.microsoft.com/office/powerpoint/2010/main" val="1936153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27</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3975319" cy="701731"/>
          </a:xfrm>
        </p:spPr>
        <p:txBody>
          <a:bodyPr/>
          <a:lstStyle/>
          <a:p>
            <a:r>
              <a:rPr lang="en-GB" dirty="0"/>
              <a:t>DataOps users</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263011" y="3114523"/>
            <a:ext cx="5422171" cy="4003030"/>
          </a:xfrm>
        </p:spPr>
        <p:txBody>
          <a:bodyPr>
            <a:normAutofit/>
          </a:bodyPr>
          <a:lstStyle/>
          <a:p>
            <a:pPr marL="0" indent="0" algn="ctr">
              <a:buNone/>
            </a:pPr>
            <a:r>
              <a:rPr lang="en-GB" sz="3500" b="1" dirty="0">
                <a:solidFill>
                  <a:schemeClr val="accent6"/>
                </a:solidFill>
              </a:rPr>
              <a:t>Software Engineer</a:t>
            </a:r>
          </a:p>
          <a:p>
            <a:pPr marL="0" indent="0" algn="r">
              <a:buNone/>
            </a:pPr>
            <a:endParaRPr lang="en-GB" sz="3200" dirty="0"/>
          </a:p>
          <a:p>
            <a:pPr marL="0" indent="0" algn="ctr">
              <a:buNone/>
            </a:pPr>
            <a:r>
              <a:rPr lang="en-GB" sz="3200" dirty="0"/>
              <a:t>Coding in complex set of tools</a:t>
            </a:r>
          </a:p>
          <a:p>
            <a:pPr marL="0" indent="0" algn="ctr">
              <a:buNone/>
            </a:pPr>
            <a:endParaRPr lang="en-GB" sz="3200" dirty="0"/>
          </a:p>
          <a:p>
            <a:pPr marL="0" indent="0" algn="ctr">
              <a:buNone/>
            </a:pPr>
            <a:r>
              <a:rPr lang="en-GB" sz="3200" dirty="0"/>
              <a:t>Love technology</a:t>
            </a:r>
          </a:p>
        </p:txBody>
      </p:sp>
      <p:sp>
        <p:nvSpPr>
          <p:cNvPr id="5" name="Content Placeholder 3">
            <a:extLst>
              <a:ext uri="{FF2B5EF4-FFF2-40B4-BE49-F238E27FC236}">
                <a16:creationId xmlns:a16="http://schemas.microsoft.com/office/drawing/2014/main" id="{E0F95CD1-F613-4CF5-A47C-80A8904A5776}"/>
              </a:ext>
            </a:extLst>
          </p:cNvPr>
          <p:cNvSpPr txBox="1">
            <a:spLocks/>
          </p:cNvSpPr>
          <p:nvPr/>
        </p:nvSpPr>
        <p:spPr>
          <a:xfrm>
            <a:off x="5832989" y="3110569"/>
            <a:ext cx="6096000" cy="4057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200" b="1" dirty="0">
                <a:solidFill>
                  <a:schemeClr val="accent6"/>
                </a:solidFill>
              </a:rPr>
              <a:t>Data Scientist and Analyst </a:t>
            </a:r>
          </a:p>
          <a:p>
            <a:pPr marL="0" indent="0">
              <a:buNone/>
            </a:pPr>
            <a:endParaRPr lang="en-GB" sz="3800" dirty="0"/>
          </a:p>
          <a:p>
            <a:pPr marL="0" indent="0" algn="ctr">
              <a:buNone/>
            </a:pPr>
            <a:r>
              <a:rPr lang="en-GB" sz="3200" dirty="0"/>
              <a:t>Analyse data and build models</a:t>
            </a:r>
          </a:p>
          <a:p>
            <a:pPr marL="0" indent="0" algn="ctr">
              <a:buNone/>
            </a:pPr>
            <a:endParaRPr lang="en-GB" sz="3200" dirty="0"/>
          </a:p>
          <a:p>
            <a:pPr marL="0" indent="0" algn="ctr">
              <a:buNone/>
            </a:pPr>
            <a:r>
              <a:rPr lang="en-GB" sz="3200" dirty="0"/>
              <a:t>Technology is a means to an end	</a:t>
            </a:r>
          </a:p>
        </p:txBody>
      </p:sp>
      <p:cxnSp>
        <p:nvCxnSpPr>
          <p:cNvPr id="10" name="Straight Connector 9">
            <a:extLst>
              <a:ext uri="{FF2B5EF4-FFF2-40B4-BE49-F238E27FC236}">
                <a16:creationId xmlns:a16="http://schemas.microsoft.com/office/drawing/2014/main" id="{FF203130-4090-4B1B-ADCB-F72D42640633}"/>
              </a:ext>
            </a:extLst>
          </p:cNvPr>
          <p:cNvCxnSpPr/>
          <p:nvPr/>
        </p:nvCxnSpPr>
        <p:spPr>
          <a:xfrm>
            <a:off x="5832989" y="2055429"/>
            <a:ext cx="0" cy="4483483"/>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7" name="Graphic 6" descr="Programmer female with solid fill">
            <a:extLst>
              <a:ext uri="{FF2B5EF4-FFF2-40B4-BE49-F238E27FC236}">
                <a16:creationId xmlns:a16="http://schemas.microsoft.com/office/drawing/2014/main" id="{4376F3D4-61CF-45AC-82AE-793E67B378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50123" y="2055429"/>
            <a:ext cx="914400" cy="914400"/>
          </a:xfrm>
          <a:prstGeom prst="rect">
            <a:avLst/>
          </a:prstGeom>
        </p:spPr>
      </p:pic>
      <p:pic>
        <p:nvPicPr>
          <p:cNvPr id="9" name="Graphic 8" descr="Scientist male with solid fill">
            <a:extLst>
              <a:ext uri="{FF2B5EF4-FFF2-40B4-BE49-F238E27FC236}">
                <a16:creationId xmlns:a16="http://schemas.microsoft.com/office/drawing/2014/main" id="{CBBA9D7F-68F5-4BEA-8860-E03640D610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23789" y="2055429"/>
            <a:ext cx="914400" cy="914400"/>
          </a:xfrm>
          <a:prstGeom prst="rect">
            <a:avLst/>
          </a:prstGeom>
        </p:spPr>
      </p:pic>
    </p:spTree>
    <p:extLst>
      <p:ext uri="{BB962C8B-B14F-4D97-AF65-F5344CB8AC3E}">
        <p14:creationId xmlns:p14="http://schemas.microsoft.com/office/powerpoint/2010/main" val="3575950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28</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3333477" cy="701731"/>
          </a:xfrm>
        </p:spPr>
        <p:txBody>
          <a:bodyPr/>
          <a:lstStyle/>
          <a:p>
            <a:r>
              <a:rPr lang="en-GB" dirty="0"/>
              <a:t>The process</a:t>
            </a:r>
            <a:endParaRPr lang="en-BE" dirty="0"/>
          </a:p>
        </p:txBody>
      </p:sp>
      <p:pic>
        <p:nvPicPr>
          <p:cNvPr id="8" name="Picture 7" descr="Diagram&#10;&#10;Description automatically generated">
            <a:extLst>
              <a:ext uri="{FF2B5EF4-FFF2-40B4-BE49-F238E27FC236}">
                <a16:creationId xmlns:a16="http://schemas.microsoft.com/office/drawing/2014/main" id="{8259EFF3-2F3D-49B4-8857-3A45E209F76C}"/>
              </a:ext>
            </a:extLst>
          </p:cNvPr>
          <p:cNvPicPr>
            <a:picLocks noChangeAspect="1"/>
          </p:cNvPicPr>
          <p:nvPr/>
        </p:nvPicPr>
        <p:blipFill>
          <a:blip r:embed="rId3"/>
          <a:stretch>
            <a:fillRect/>
          </a:stretch>
        </p:blipFill>
        <p:spPr>
          <a:xfrm>
            <a:off x="484093" y="1598935"/>
            <a:ext cx="10869707" cy="4606804"/>
          </a:xfrm>
          <a:prstGeom prst="rect">
            <a:avLst/>
          </a:prstGeom>
        </p:spPr>
      </p:pic>
    </p:spTree>
    <p:extLst>
      <p:ext uri="{BB962C8B-B14F-4D97-AF65-F5344CB8AC3E}">
        <p14:creationId xmlns:p14="http://schemas.microsoft.com/office/powerpoint/2010/main" val="276722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29</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5932971" cy="701731"/>
          </a:xfrm>
        </p:spPr>
        <p:txBody>
          <a:bodyPr/>
          <a:lstStyle/>
          <a:p>
            <a:r>
              <a:rPr lang="en-GB" dirty="0"/>
              <a:t>Importance of testing</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6518030" y="1825625"/>
            <a:ext cx="4835769" cy="4351338"/>
          </a:xfrm>
        </p:spPr>
        <p:txBody>
          <a:bodyPr>
            <a:normAutofit/>
          </a:bodyPr>
          <a:lstStyle/>
          <a:p>
            <a:endParaRPr lang="en-GB" dirty="0"/>
          </a:p>
          <a:p>
            <a:pPr marL="0" indent="0">
              <a:buNone/>
            </a:pPr>
            <a:endParaRPr lang="en-BE" dirty="0"/>
          </a:p>
        </p:txBody>
      </p:sp>
      <p:graphicFrame>
        <p:nvGraphicFramePr>
          <p:cNvPr id="5" name="Table 5">
            <a:extLst>
              <a:ext uri="{FF2B5EF4-FFF2-40B4-BE49-F238E27FC236}">
                <a16:creationId xmlns:a16="http://schemas.microsoft.com/office/drawing/2014/main" id="{02A91263-4062-4B7D-94DE-61F47C3DA6E2}"/>
              </a:ext>
            </a:extLst>
          </p:cNvPr>
          <p:cNvGraphicFramePr>
            <a:graphicFrameLocks noGrp="1"/>
          </p:cNvGraphicFramePr>
          <p:nvPr>
            <p:extLst>
              <p:ext uri="{D42A27DB-BD31-4B8C-83A1-F6EECF244321}">
                <p14:modId xmlns:p14="http://schemas.microsoft.com/office/powerpoint/2010/main" val="2308668394"/>
              </p:ext>
            </p:extLst>
          </p:nvPr>
        </p:nvGraphicFramePr>
        <p:xfrm>
          <a:off x="3293211" y="3737825"/>
          <a:ext cx="5339862" cy="1651000"/>
        </p:xfrm>
        <a:graphic>
          <a:graphicData uri="http://schemas.openxmlformats.org/drawingml/2006/table">
            <a:tbl>
              <a:tblPr firstRow="1" bandRow="1">
                <a:tableStyleId>{69C7853C-536D-4A76-A0AE-DD22124D55A5}</a:tableStyleId>
              </a:tblPr>
              <a:tblGrid>
                <a:gridCol w="1779954">
                  <a:extLst>
                    <a:ext uri="{9D8B030D-6E8A-4147-A177-3AD203B41FA5}">
                      <a16:colId xmlns:a16="http://schemas.microsoft.com/office/drawing/2014/main" val="511546120"/>
                    </a:ext>
                  </a:extLst>
                </a:gridCol>
                <a:gridCol w="1779954">
                  <a:extLst>
                    <a:ext uri="{9D8B030D-6E8A-4147-A177-3AD203B41FA5}">
                      <a16:colId xmlns:a16="http://schemas.microsoft.com/office/drawing/2014/main" val="2820577896"/>
                    </a:ext>
                  </a:extLst>
                </a:gridCol>
                <a:gridCol w="1779954">
                  <a:extLst>
                    <a:ext uri="{9D8B030D-6E8A-4147-A177-3AD203B41FA5}">
                      <a16:colId xmlns:a16="http://schemas.microsoft.com/office/drawing/2014/main" val="939873797"/>
                    </a:ext>
                  </a:extLst>
                </a:gridCol>
              </a:tblGrid>
              <a:tr h="370840">
                <a:tc>
                  <a:txBody>
                    <a:bodyPr/>
                    <a:lstStyle/>
                    <a:p>
                      <a:pPr algn="ctr"/>
                      <a:endParaRPr lang="en-BE" dirty="0"/>
                    </a:p>
                  </a:txBody>
                  <a:tcPr/>
                </a:tc>
                <a:tc>
                  <a:txBody>
                    <a:bodyPr/>
                    <a:lstStyle/>
                    <a:p>
                      <a:pPr algn="ctr"/>
                      <a:r>
                        <a:rPr lang="en-GB" dirty="0"/>
                        <a:t>Data Fixed</a:t>
                      </a:r>
                      <a:endParaRPr lang="en-BE" dirty="0"/>
                    </a:p>
                  </a:txBody>
                  <a:tcPr/>
                </a:tc>
                <a:tc>
                  <a:txBody>
                    <a:bodyPr/>
                    <a:lstStyle/>
                    <a:p>
                      <a:pPr algn="ctr"/>
                      <a:r>
                        <a:rPr lang="en-GB" dirty="0"/>
                        <a:t>Data Variable</a:t>
                      </a:r>
                      <a:endParaRPr lang="en-BE" dirty="0"/>
                    </a:p>
                  </a:txBody>
                  <a:tcPr/>
                </a:tc>
                <a:extLst>
                  <a:ext uri="{0D108BD9-81ED-4DB2-BD59-A6C34878D82A}">
                    <a16:rowId xmlns:a16="http://schemas.microsoft.com/office/drawing/2014/main" val="2646036434"/>
                  </a:ext>
                </a:extLst>
              </a:tr>
              <a:tr h="0">
                <a:tc>
                  <a:txBody>
                    <a:bodyPr/>
                    <a:lstStyle/>
                    <a:p>
                      <a:pPr marL="0" algn="ctr" defTabSz="914400" rtl="0" eaLnBrk="1" latinLnBrk="0" hangingPunct="1"/>
                      <a:r>
                        <a:rPr lang="en-GB" sz="1800" b="1" kern="1200" dirty="0">
                          <a:solidFill>
                            <a:schemeClr val="lt1"/>
                          </a:solidFill>
                          <a:latin typeface="+mn-lt"/>
                          <a:ea typeface="+mn-ea"/>
                          <a:cs typeface="+mn-cs"/>
                        </a:rPr>
                        <a:t>Code Fixed</a:t>
                      </a:r>
                      <a:endParaRPr lang="en-BE" sz="1800" b="1" kern="1200" dirty="0">
                        <a:solidFill>
                          <a:schemeClr val="lt1"/>
                        </a:solidFill>
                        <a:latin typeface="+mn-lt"/>
                        <a:ea typeface="+mn-ea"/>
                        <a:cs typeface="+mn-cs"/>
                      </a:endParaRPr>
                    </a:p>
                  </a:txBody>
                  <a:tcPr/>
                </a:tc>
                <a:tc>
                  <a:txBody>
                    <a:bodyPr/>
                    <a:lstStyle/>
                    <a:p>
                      <a:pPr algn="ctr"/>
                      <a:endParaRPr lang="en-BE" dirty="0"/>
                    </a:p>
                  </a:txBody>
                  <a:tcPr/>
                </a:tc>
                <a:tc>
                  <a:txBody>
                    <a:bodyPr/>
                    <a:lstStyle/>
                    <a:p>
                      <a:pPr algn="ctr"/>
                      <a:r>
                        <a:rPr lang="en-GB" dirty="0"/>
                        <a:t>Value</a:t>
                      </a:r>
                    </a:p>
                    <a:p>
                      <a:pPr algn="ctr"/>
                      <a:r>
                        <a:rPr lang="en-GB" dirty="0"/>
                        <a:t> Pipeline</a:t>
                      </a:r>
                      <a:endParaRPr lang="en-BE" dirty="0"/>
                    </a:p>
                  </a:txBody>
                  <a:tcPr/>
                </a:tc>
                <a:extLst>
                  <a:ext uri="{0D108BD9-81ED-4DB2-BD59-A6C34878D82A}">
                    <a16:rowId xmlns:a16="http://schemas.microsoft.com/office/drawing/2014/main" val="4207976071"/>
                  </a:ext>
                </a:extLst>
              </a:tr>
              <a:tr h="370840">
                <a:tc>
                  <a:txBody>
                    <a:bodyPr/>
                    <a:lstStyle/>
                    <a:p>
                      <a:pPr marL="0" algn="ctr" defTabSz="914400" rtl="0" eaLnBrk="1" latinLnBrk="0" hangingPunct="1"/>
                      <a:r>
                        <a:rPr lang="en-GB" sz="1800" b="1" kern="1200" dirty="0">
                          <a:solidFill>
                            <a:schemeClr val="lt1"/>
                          </a:solidFill>
                          <a:latin typeface="+mn-lt"/>
                          <a:ea typeface="+mn-ea"/>
                          <a:cs typeface="+mn-cs"/>
                        </a:rPr>
                        <a:t>Code Variable</a:t>
                      </a:r>
                      <a:endParaRPr lang="en-BE" sz="1800" b="1" kern="1200" dirty="0">
                        <a:solidFill>
                          <a:schemeClr val="lt1"/>
                        </a:solidFill>
                        <a:latin typeface="+mn-lt"/>
                        <a:ea typeface="+mn-ea"/>
                        <a:cs typeface="+mn-cs"/>
                      </a:endParaRPr>
                    </a:p>
                  </a:txBody>
                  <a:tcPr/>
                </a:tc>
                <a:tc>
                  <a:txBody>
                    <a:bodyPr/>
                    <a:lstStyle/>
                    <a:p>
                      <a:pPr algn="ctr"/>
                      <a:r>
                        <a:rPr lang="en-GB" dirty="0"/>
                        <a:t>Innovation Pipeline</a:t>
                      </a:r>
                      <a:endParaRPr lang="en-BE" dirty="0"/>
                    </a:p>
                  </a:txBody>
                  <a:tcPr/>
                </a:tc>
                <a:tc>
                  <a:txBody>
                    <a:bodyPr/>
                    <a:lstStyle/>
                    <a:p>
                      <a:pPr algn="ctr"/>
                      <a:endParaRPr lang="en-BE" dirty="0"/>
                    </a:p>
                  </a:txBody>
                  <a:tcPr/>
                </a:tc>
                <a:extLst>
                  <a:ext uri="{0D108BD9-81ED-4DB2-BD59-A6C34878D82A}">
                    <a16:rowId xmlns:a16="http://schemas.microsoft.com/office/drawing/2014/main" val="1483459791"/>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8475A34-1607-4810-AE80-D6594F20EC0A}"/>
                  </a:ext>
                </a:extLst>
              </p:cNvPr>
              <p:cNvSpPr txBox="1"/>
              <p:nvPr/>
            </p:nvSpPr>
            <p:spPr>
              <a:xfrm>
                <a:off x="5461261" y="2856706"/>
                <a:ext cx="2619820" cy="430887"/>
              </a:xfrm>
              <a:prstGeom prst="rect">
                <a:avLst/>
              </a:prstGeom>
              <a:noFill/>
            </p:spPr>
            <p:txBody>
              <a:bodyPr wrap="none" lIns="0" tIns="0" rIns="0" bIns="0" rtlCol="0">
                <a:spAutoFit/>
              </a:bodyPr>
              <a:lstStyle/>
              <a:p>
                <a:r>
                  <a:rPr lang="en-GB" sz="2800" b="1" dirty="0">
                    <a:solidFill>
                      <a:schemeClr val="tx1">
                        <a:lumMod val="50000"/>
                        <a:lumOff val="50000"/>
                      </a:schemeClr>
                    </a:solidFill>
                  </a:rPr>
                  <a:t>=  </a:t>
                </a:r>
                <a14:m>
                  <m:oMath xmlns:m="http://schemas.openxmlformats.org/officeDocument/2006/math">
                    <m:r>
                      <a:rPr lang="en-GB" sz="2800" b="1" i="1" smtClean="0">
                        <a:solidFill>
                          <a:schemeClr val="tx1">
                            <a:lumMod val="50000"/>
                            <a:lumOff val="50000"/>
                          </a:schemeClr>
                        </a:solidFill>
                        <a:latin typeface="Cambria Math" panose="02040503050406030204" pitchFamily="18" charset="0"/>
                      </a:rPr>
                      <m:t>𝒇</m:t>
                    </m:r>
                    <m:r>
                      <a:rPr lang="en-GB" sz="2800" b="1" i="1" smtClean="0">
                        <a:solidFill>
                          <a:schemeClr val="tx1">
                            <a:lumMod val="50000"/>
                            <a:lumOff val="50000"/>
                          </a:schemeClr>
                        </a:solidFill>
                        <a:latin typeface="Cambria Math" panose="02040503050406030204" pitchFamily="18" charset="0"/>
                      </a:rPr>
                      <m:t>(</m:t>
                    </m:r>
                    <m:r>
                      <a:rPr lang="en-GB" sz="2800" b="1" i="1" smtClean="0">
                        <a:solidFill>
                          <a:schemeClr val="accent6"/>
                        </a:solidFill>
                        <a:latin typeface="Cambria Math" panose="02040503050406030204" pitchFamily="18" charset="0"/>
                      </a:rPr>
                      <m:t>𝒅𝒂𝒕𝒂</m:t>
                    </m:r>
                    <m:r>
                      <a:rPr lang="en-GB" sz="2800" b="1" i="1" smtClean="0">
                        <a:solidFill>
                          <a:schemeClr val="tx1">
                            <a:lumMod val="50000"/>
                            <a:lumOff val="50000"/>
                          </a:schemeClr>
                        </a:solidFill>
                        <a:latin typeface="Cambria Math" panose="02040503050406030204" pitchFamily="18" charset="0"/>
                      </a:rPr>
                      <m:t>, </m:t>
                    </m:r>
                    <m:r>
                      <a:rPr lang="en-GB" sz="2800" b="1" i="1" smtClean="0">
                        <a:solidFill>
                          <a:schemeClr val="accent6"/>
                        </a:solidFill>
                        <a:latin typeface="Cambria Math" panose="02040503050406030204" pitchFamily="18" charset="0"/>
                      </a:rPr>
                      <m:t>𝒄𝒐𝒅𝒆</m:t>
                    </m:r>
                    <m:r>
                      <a:rPr lang="en-GB" sz="2800" b="1" i="1" smtClean="0">
                        <a:solidFill>
                          <a:schemeClr val="tx1">
                            <a:lumMod val="50000"/>
                            <a:lumOff val="50000"/>
                          </a:schemeClr>
                        </a:solidFill>
                        <a:latin typeface="Cambria Math" panose="02040503050406030204" pitchFamily="18" charset="0"/>
                      </a:rPr>
                      <m:t>)</m:t>
                    </m:r>
                  </m:oMath>
                </a14:m>
                <a:endParaRPr lang="en-BE" b="1" dirty="0">
                  <a:solidFill>
                    <a:schemeClr val="tx1">
                      <a:lumMod val="50000"/>
                      <a:lumOff val="50000"/>
                    </a:schemeClr>
                  </a:solidFill>
                </a:endParaRPr>
              </a:p>
            </p:txBody>
          </p:sp>
        </mc:Choice>
        <mc:Fallback xmlns="">
          <p:sp>
            <p:nvSpPr>
              <p:cNvPr id="7" name="TextBox 6">
                <a:extLst>
                  <a:ext uri="{FF2B5EF4-FFF2-40B4-BE49-F238E27FC236}">
                    <a16:creationId xmlns:a16="http://schemas.microsoft.com/office/drawing/2014/main" id="{88475A34-1607-4810-AE80-D6594F20EC0A}"/>
                  </a:ext>
                </a:extLst>
              </p:cNvPr>
              <p:cNvSpPr txBox="1">
                <a:spLocks noRot="1" noChangeAspect="1" noMove="1" noResize="1" noEditPoints="1" noAdjustHandles="1" noChangeArrowheads="1" noChangeShapeType="1" noTextEdit="1"/>
              </p:cNvSpPr>
              <p:nvPr/>
            </p:nvSpPr>
            <p:spPr>
              <a:xfrm>
                <a:off x="5461261" y="2856706"/>
                <a:ext cx="2619820" cy="430887"/>
              </a:xfrm>
              <a:prstGeom prst="rect">
                <a:avLst/>
              </a:prstGeom>
              <a:blipFill>
                <a:blip r:embed="rId3"/>
                <a:stretch>
                  <a:fillRect l="-8696" t="-26471" r="-5314" b="-50000"/>
                </a:stretch>
              </a:blipFill>
            </p:spPr>
            <p:txBody>
              <a:bodyPr/>
              <a:lstStyle/>
              <a:p>
                <a:r>
                  <a:rPr lang="en-US">
                    <a:noFill/>
                  </a:rPr>
                  <a:t> </a:t>
                </a:r>
              </a:p>
            </p:txBody>
          </p:sp>
        </mc:Fallback>
      </mc:AlternateContent>
      <p:sp>
        <p:nvSpPr>
          <p:cNvPr id="8" name="Content Placeholder 3">
            <a:extLst>
              <a:ext uri="{FF2B5EF4-FFF2-40B4-BE49-F238E27FC236}">
                <a16:creationId xmlns:a16="http://schemas.microsoft.com/office/drawing/2014/main" id="{CBFF2FBC-BF94-4DE2-9792-2DA9938C94F5}"/>
              </a:ext>
            </a:extLst>
          </p:cNvPr>
          <p:cNvSpPr txBox="1">
            <a:spLocks/>
          </p:cNvSpPr>
          <p:nvPr/>
        </p:nvSpPr>
        <p:spPr>
          <a:xfrm>
            <a:off x="1977085" y="2856706"/>
            <a:ext cx="3815862" cy="7017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solidFill>
                  <a:schemeClr val="accent6"/>
                </a:solidFill>
              </a:rPr>
              <a:t>Quality </a:t>
            </a:r>
            <a:r>
              <a:rPr lang="en-GB" b="1" dirty="0"/>
              <a:t>of Solution  </a:t>
            </a:r>
            <a:endParaRPr lang="en-GB" dirty="0"/>
          </a:p>
          <a:p>
            <a:endParaRPr lang="en-GB" dirty="0"/>
          </a:p>
          <a:p>
            <a:pPr marL="0" indent="0">
              <a:buFont typeface="Arial" panose="020B0604020202020204" pitchFamily="34" charset="0"/>
              <a:buNone/>
            </a:pPr>
            <a:endParaRPr lang="en-BE" dirty="0"/>
          </a:p>
        </p:txBody>
      </p:sp>
    </p:spTree>
    <p:extLst>
      <p:ext uri="{BB962C8B-B14F-4D97-AF65-F5344CB8AC3E}">
        <p14:creationId xmlns:p14="http://schemas.microsoft.com/office/powerpoint/2010/main" val="2401338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DE088A-003A-484D-8A1D-965E74479B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srgbClr val="DB3C97"/>
              </a:solidFill>
              <a:effectLst/>
              <a:uLnTx/>
              <a:uFillTx/>
              <a:latin typeface="Montserrat"/>
              <a:ea typeface="+mn-ea"/>
              <a:cs typeface="+mn-cs"/>
            </a:endParaRPr>
          </a:p>
        </p:txBody>
      </p:sp>
      <p:sp>
        <p:nvSpPr>
          <p:cNvPr id="2" name="Title 1">
            <a:extLst>
              <a:ext uri="{FF2B5EF4-FFF2-40B4-BE49-F238E27FC236}">
                <a16:creationId xmlns:a16="http://schemas.microsoft.com/office/drawing/2014/main" id="{68C9479C-E6E8-4A20-A9DF-3C7E184F20BE}"/>
              </a:ext>
            </a:extLst>
          </p:cNvPr>
          <p:cNvSpPr>
            <a:spLocks noGrp="1"/>
          </p:cNvSpPr>
          <p:nvPr>
            <p:ph type="title"/>
          </p:nvPr>
        </p:nvSpPr>
        <p:spPr>
          <a:xfrm>
            <a:off x="838200" y="761020"/>
            <a:ext cx="4763163" cy="701731"/>
          </a:xfrm>
        </p:spPr>
        <p:txBody>
          <a:bodyPr wrap="none">
            <a:spAutoFit/>
          </a:bodyPr>
          <a:lstStyle/>
          <a:p>
            <a:r>
              <a:rPr lang="en-GB" dirty="0"/>
              <a:t>Table of contents</a:t>
            </a:r>
          </a:p>
        </p:txBody>
      </p:sp>
      <p:sp>
        <p:nvSpPr>
          <p:cNvPr id="3" name="Content Placeholder 2">
            <a:extLst>
              <a:ext uri="{FF2B5EF4-FFF2-40B4-BE49-F238E27FC236}">
                <a16:creationId xmlns:a16="http://schemas.microsoft.com/office/drawing/2014/main" id="{9DACB4E0-E5FB-4B5B-A7C9-6B7E2BA40476}"/>
              </a:ext>
            </a:extLst>
          </p:cNvPr>
          <p:cNvSpPr>
            <a:spLocks noGrp="1"/>
          </p:cNvSpPr>
          <p:nvPr>
            <p:ph idx="1"/>
          </p:nvPr>
        </p:nvSpPr>
        <p:spPr/>
        <p:txBody>
          <a:bodyPr anchor="t">
            <a:normAutofit/>
          </a:bodyPr>
          <a:lstStyle/>
          <a:p>
            <a:pPr marL="514350" indent="-514350">
              <a:lnSpc>
                <a:spcPct val="120000"/>
              </a:lnSpc>
              <a:buClr>
                <a:schemeClr val="accent6"/>
              </a:buClr>
              <a:buFont typeface="+mj-lt"/>
              <a:buAutoNum type="arabicPeriod"/>
            </a:pPr>
            <a:r>
              <a:rPr lang="en-GB" dirty="0"/>
              <a:t>Value from AI</a:t>
            </a:r>
          </a:p>
          <a:p>
            <a:pPr marL="514350" indent="-514350">
              <a:lnSpc>
                <a:spcPct val="120000"/>
              </a:lnSpc>
              <a:buClr>
                <a:schemeClr val="accent6"/>
              </a:buClr>
              <a:buFont typeface="+mj-lt"/>
              <a:buAutoNum type="arabicPeriod"/>
            </a:pPr>
            <a:r>
              <a:rPr lang="en-GB" dirty="0"/>
              <a:t>Value from Data</a:t>
            </a:r>
          </a:p>
          <a:p>
            <a:pPr marL="514350" indent="-514350">
              <a:lnSpc>
                <a:spcPct val="120000"/>
              </a:lnSpc>
              <a:buClr>
                <a:schemeClr val="accent6"/>
              </a:buClr>
              <a:buFont typeface="+mj-lt"/>
              <a:buAutoNum type="arabicPeriod"/>
            </a:pPr>
            <a:r>
              <a:rPr lang="en-GB" dirty="0"/>
              <a:t>Data &amp; AI</a:t>
            </a:r>
          </a:p>
          <a:p>
            <a:pPr marL="514350" indent="-514350">
              <a:lnSpc>
                <a:spcPct val="120000"/>
              </a:lnSpc>
              <a:buClr>
                <a:schemeClr val="accent6"/>
              </a:buClr>
              <a:buFont typeface="+mj-lt"/>
              <a:buAutoNum type="arabicPeriod"/>
            </a:pPr>
            <a:r>
              <a:rPr lang="en-GB" dirty="0"/>
              <a:t>DataOps</a:t>
            </a:r>
          </a:p>
          <a:p>
            <a:pPr marL="514350" indent="-514350">
              <a:lnSpc>
                <a:spcPct val="120000"/>
              </a:lnSpc>
              <a:buClr>
                <a:schemeClr val="accent6"/>
              </a:buClr>
              <a:buFont typeface="+mj-lt"/>
              <a:buAutoNum type="arabicPeriod"/>
            </a:pPr>
            <a:r>
              <a:rPr lang="en-GB" dirty="0"/>
              <a:t>Tips &amp; Tricks</a:t>
            </a:r>
          </a:p>
        </p:txBody>
      </p:sp>
    </p:spTree>
    <p:extLst>
      <p:ext uri="{BB962C8B-B14F-4D97-AF65-F5344CB8AC3E}">
        <p14:creationId xmlns:p14="http://schemas.microsoft.com/office/powerpoint/2010/main" val="3354181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30</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5634299" cy="701731"/>
          </a:xfrm>
        </p:spPr>
        <p:txBody>
          <a:bodyPr/>
          <a:lstStyle/>
          <a:p>
            <a:r>
              <a:rPr lang="en-GB" dirty="0"/>
              <a:t>Benefits of DataOps</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p:txBody>
          <a:bodyPr>
            <a:normAutofit fontScale="77500" lnSpcReduction="20000"/>
          </a:bodyPr>
          <a:lstStyle/>
          <a:p>
            <a:pPr marL="0" indent="0" algn="l">
              <a:buNone/>
            </a:pPr>
            <a:r>
              <a:rPr lang="en-GB" b="1" i="0" dirty="0">
                <a:solidFill>
                  <a:schemeClr val="accent6"/>
                </a:solidFill>
                <a:effectLst/>
                <a:latin typeface="Ubuntu"/>
              </a:rPr>
              <a:t>Enhances collaboration</a:t>
            </a:r>
          </a:p>
          <a:p>
            <a:pPr algn="l"/>
            <a:r>
              <a:rPr lang="en-GB" b="0" i="0" dirty="0">
                <a:solidFill>
                  <a:srgbClr val="555555"/>
                </a:solidFill>
                <a:effectLst/>
                <a:latin typeface="Ubuntu"/>
              </a:rPr>
              <a:t>Sets collaboration parameters for cross-functional teams</a:t>
            </a:r>
          </a:p>
          <a:p>
            <a:pPr algn="l"/>
            <a:r>
              <a:rPr lang="en-GB" b="0" i="0" dirty="0">
                <a:solidFill>
                  <a:srgbClr val="555555"/>
                </a:solidFill>
                <a:effectLst/>
                <a:latin typeface="Ubuntu"/>
              </a:rPr>
              <a:t>Facilitates a 360 view of execution by enforcing rigorous planning</a:t>
            </a:r>
          </a:p>
          <a:p>
            <a:pPr marL="0" indent="0" algn="l">
              <a:buNone/>
            </a:pPr>
            <a:r>
              <a:rPr lang="en-GB" b="1" dirty="0">
                <a:solidFill>
                  <a:schemeClr val="accent6"/>
                </a:solidFill>
                <a:latin typeface="Ubuntu"/>
              </a:rPr>
              <a:t>Enforces r</a:t>
            </a:r>
            <a:r>
              <a:rPr lang="en-GB" b="1" i="0" dirty="0">
                <a:solidFill>
                  <a:schemeClr val="accent6"/>
                </a:solidFill>
                <a:effectLst/>
                <a:latin typeface="Ubuntu"/>
              </a:rPr>
              <a:t>obust solutions</a:t>
            </a:r>
          </a:p>
          <a:p>
            <a:pPr algn="l"/>
            <a:r>
              <a:rPr lang="en-GB" b="0" i="0" dirty="0">
                <a:solidFill>
                  <a:srgbClr val="555555"/>
                </a:solidFill>
                <a:effectLst/>
                <a:latin typeface="Ubuntu"/>
              </a:rPr>
              <a:t>Removes human unpredictability from the equation</a:t>
            </a:r>
          </a:p>
          <a:p>
            <a:pPr algn="l"/>
            <a:r>
              <a:rPr lang="en-GB" b="0" i="0" dirty="0">
                <a:solidFill>
                  <a:srgbClr val="555555"/>
                </a:solidFill>
                <a:effectLst/>
                <a:latin typeface="Ubuntu"/>
              </a:rPr>
              <a:t>Solutions are built thinking about reliability</a:t>
            </a:r>
          </a:p>
          <a:p>
            <a:pPr marL="0" indent="0" algn="l">
              <a:buNone/>
            </a:pPr>
            <a:r>
              <a:rPr lang="en-GB" b="1" dirty="0">
                <a:solidFill>
                  <a:schemeClr val="accent6"/>
                </a:solidFill>
                <a:latin typeface="Ubuntu"/>
              </a:rPr>
              <a:t>Offers flexibility</a:t>
            </a:r>
            <a:endParaRPr lang="en-GB" b="1" i="0" dirty="0">
              <a:solidFill>
                <a:schemeClr val="accent6"/>
              </a:solidFill>
              <a:effectLst/>
              <a:latin typeface="Ubuntu"/>
            </a:endParaRPr>
          </a:p>
          <a:p>
            <a:pPr algn="l"/>
            <a:r>
              <a:rPr lang="en-GB" dirty="0">
                <a:solidFill>
                  <a:srgbClr val="555555"/>
                </a:solidFill>
                <a:latin typeface="Ubuntu"/>
              </a:rPr>
              <a:t>Well-defined processes allow adaptability </a:t>
            </a:r>
            <a:endParaRPr lang="en-GB" b="0" i="0" dirty="0">
              <a:solidFill>
                <a:srgbClr val="555555"/>
              </a:solidFill>
              <a:effectLst/>
              <a:latin typeface="Ubuntu"/>
            </a:endParaRPr>
          </a:p>
          <a:p>
            <a:pPr algn="l"/>
            <a:r>
              <a:rPr lang="en-GB" dirty="0">
                <a:solidFill>
                  <a:srgbClr val="555555"/>
                </a:solidFill>
                <a:latin typeface="Ubuntu"/>
              </a:rPr>
              <a:t>Reduces time to move changes across systems</a:t>
            </a:r>
            <a:endParaRPr lang="en-GB" b="0" i="0" dirty="0">
              <a:solidFill>
                <a:srgbClr val="555555"/>
              </a:solidFill>
              <a:effectLst/>
              <a:latin typeface="Ubuntu"/>
            </a:endParaRPr>
          </a:p>
          <a:p>
            <a:pPr marL="0" indent="0" algn="l">
              <a:buNone/>
            </a:pPr>
            <a:r>
              <a:rPr lang="en-GB" b="1" i="0" dirty="0">
                <a:solidFill>
                  <a:schemeClr val="accent6"/>
                </a:solidFill>
                <a:effectLst/>
                <a:latin typeface="Ubuntu"/>
              </a:rPr>
              <a:t>Incorporates the Agile mind-set</a:t>
            </a:r>
          </a:p>
          <a:p>
            <a:pPr algn="l"/>
            <a:r>
              <a:rPr lang="en-GB" b="0" i="0" dirty="0">
                <a:solidFill>
                  <a:srgbClr val="555555"/>
                </a:solidFill>
                <a:effectLst/>
                <a:latin typeface="Ubuntu"/>
              </a:rPr>
              <a:t>Which comes with all benefits of the agile framework</a:t>
            </a:r>
          </a:p>
          <a:p>
            <a:pPr algn="l"/>
            <a:r>
              <a:rPr lang="en-GB" b="0" i="0" dirty="0">
                <a:solidFill>
                  <a:srgbClr val="555555"/>
                </a:solidFill>
                <a:effectLst/>
                <a:latin typeface="Ubuntu"/>
              </a:rPr>
              <a:t>If you already practiced agile, easier to incorporate DataOps</a:t>
            </a:r>
            <a:endParaRPr lang="en-GB" dirty="0"/>
          </a:p>
          <a:p>
            <a:pPr marL="0" indent="0">
              <a:buNone/>
            </a:pPr>
            <a:endParaRPr lang="en-GB" dirty="0"/>
          </a:p>
          <a:p>
            <a:endParaRPr lang="en-GB" dirty="0"/>
          </a:p>
          <a:p>
            <a:pPr marL="0" indent="0">
              <a:buNone/>
            </a:pPr>
            <a:endParaRPr lang="en-BE" dirty="0"/>
          </a:p>
        </p:txBody>
      </p:sp>
    </p:spTree>
    <p:extLst>
      <p:ext uri="{BB962C8B-B14F-4D97-AF65-F5344CB8AC3E}">
        <p14:creationId xmlns:p14="http://schemas.microsoft.com/office/powerpoint/2010/main" val="942776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31</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8658524" cy="701731"/>
          </a:xfrm>
        </p:spPr>
        <p:txBody>
          <a:bodyPr/>
          <a:lstStyle/>
          <a:p>
            <a:r>
              <a:rPr lang="en-GB" dirty="0"/>
              <a:t>Challenges of adopting DataOps</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p:txBody>
          <a:bodyPr>
            <a:normAutofit fontScale="77500" lnSpcReduction="20000"/>
          </a:bodyPr>
          <a:lstStyle/>
          <a:p>
            <a:pPr marL="0" indent="0" algn="l">
              <a:buNone/>
            </a:pPr>
            <a:r>
              <a:rPr lang="en-GB" b="1" i="0" dirty="0">
                <a:solidFill>
                  <a:schemeClr val="accent6"/>
                </a:solidFill>
                <a:effectLst/>
                <a:latin typeface="Ubuntu"/>
              </a:rPr>
              <a:t>Fragmented Organizations</a:t>
            </a:r>
          </a:p>
          <a:p>
            <a:pPr algn="l"/>
            <a:r>
              <a:rPr lang="en-GB" b="0" i="0" dirty="0">
                <a:solidFill>
                  <a:srgbClr val="555555"/>
                </a:solidFill>
                <a:effectLst/>
                <a:latin typeface="Ubuntu"/>
              </a:rPr>
              <a:t>DataOps helps reducing the effect of departmental silos</a:t>
            </a:r>
          </a:p>
          <a:p>
            <a:pPr algn="l"/>
            <a:r>
              <a:rPr lang="en-GB" b="0" i="0" dirty="0">
                <a:solidFill>
                  <a:srgbClr val="555555"/>
                </a:solidFill>
                <a:effectLst/>
                <a:latin typeface="Ubuntu"/>
              </a:rPr>
              <a:t>Planning and collaboration across departments are key</a:t>
            </a:r>
            <a:endParaRPr lang="en-GB" dirty="0">
              <a:solidFill>
                <a:srgbClr val="555555"/>
              </a:solidFill>
              <a:latin typeface="Ubuntu"/>
            </a:endParaRPr>
          </a:p>
          <a:p>
            <a:pPr marL="0" indent="0" algn="l">
              <a:buNone/>
            </a:pPr>
            <a:r>
              <a:rPr lang="en-GB" b="1" i="0" dirty="0">
                <a:solidFill>
                  <a:schemeClr val="accent6"/>
                </a:solidFill>
                <a:effectLst/>
                <a:latin typeface="Ubuntu"/>
              </a:rPr>
              <a:t>Steep Learning curve</a:t>
            </a:r>
          </a:p>
          <a:p>
            <a:pPr algn="l"/>
            <a:r>
              <a:rPr lang="en-GB" b="0" i="0" dirty="0">
                <a:solidFill>
                  <a:srgbClr val="555555"/>
                </a:solidFill>
                <a:effectLst/>
                <a:latin typeface="Ubuntu"/>
              </a:rPr>
              <a:t>Technology changes fast and upskilling is not always easy</a:t>
            </a:r>
          </a:p>
          <a:p>
            <a:pPr algn="l"/>
            <a:r>
              <a:rPr lang="en-GB" b="0" i="0" dirty="0">
                <a:solidFill>
                  <a:srgbClr val="555555"/>
                </a:solidFill>
                <a:effectLst/>
                <a:latin typeface="Ubuntu"/>
              </a:rPr>
              <a:t>Training should be at the </a:t>
            </a:r>
            <a:r>
              <a:rPr lang="en-GB" b="0" i="0" dirty="0" err="1">
                <a:solidFill>
                  <a:srgbClr val="555555"/>
                </a:solidFill>
                <a:effectLst/>
                <a:latin typeface="Ubuntu"/>
              </a:rPr>
              <a:t>center</a:t>
            </a:r>
            <a:r>
              <a:rPr lang="en-GB" b="0" i="0" dirty="0">
                <a:solidFill>
                  <a:srgbClr val="555555"/>
                </a:solidFill>
                <a:effectLst/>
                <a:latin typeface="Ubuntu"/>
              </a:rPr>
              <a:t> of a mature DataOps roadmap</a:t>
            </a:r>
          </a:p>
          <a:p>
            <a:pPr marL="0" indent="0" algn="l">
              <a:buNone/>
            </a:pPr>
            <a:r>
              <a:rPr lang="en-GB" b="1" i="0" dirty="0">
                <a:solidFill>
                  <a:schemeClr val="accent6"/>
                </a:solidFill>
                <a:effectLst/>
                <a:latin typeface="Ubuntu"/>
              </a:rPr>
              <a:t>Choosing the right tools </a:t>
            </a:r>
          </a:p>
          <a:p>
            <a:pPr algn="l"/>
            <a:r>
              <a:rPr lang="en-GB" b="0" i="0" dirty="0">
                <a:solidFill>
                  <a:srgbClr val="555555"/>
                </a:solidFill>
                <a:effectLst/>
                <a:latin typeface="Ubuntu"/>
              </a:rPr>
              <a:t>Build some buy some strategy is the most common</a:t>
            </a:r>
          </a:p>
          <a:p>
            <a:pPr algn="l"/>
            <a:r>
              <a:rPr lang="en-GB" b="0" i="0" dirty="0">
                <a:solidFill>
                  <a:srgbClr val="555555"/>
                </a:solidFill>
                <a:effectLst/>
                <a:latin typeface="Ubuntu"/>
              </a:rPr>
              <a:t>When choosing a tool, think about integration and scalability</a:t>
            </a:r>
          </a:p>
          <a:p>
            <a:pPr marL="0" indent="0" algn="l">
              <a:buNone/>
            </a:pPr>
            <a:r>
              <a:rPr lang="en-GB" b="1" i="0" dirty="0">
                <a:solidFill>
                  <a:schemeClr val="accent6"/>
                </a:solidFill>
                <a:effectLst/>
                <a:latin typeface="Ubuntu"/>
              </a:rPr>
              <a:t>There is not one-size-fits-all solution</a:t>
            </a:r>
          </a:p>
          <a:p>
            <a:pPr algn="l"/>
            <a:r>
              <a:rPr lang="en-GB" b="0" i="0" dirty="0">
                <a:solidFill>
                  <a:srgbClr val="555555"/>
                </a:solidFill>
                <a:effectLst/>
                <a:latin typeface="Ubuntu"/>
              </a:rPr>
              <a:t>None single solution for everything that you will need</a:t>
            </a:r>
          </a:p>
          <a:p>
            <a:pPr algn="l"/>
            <a:r>
              <a:rPr lang="en-GB" b="0" i="0" dirty="0">
                <a:solidFill>
                  <a:srgbClr val="555555"/>
                </a:solidFill>
                <a:effectLst/>
                <a:latin typeface="Ubuntu"/>
              </a:rPr>
              <a:t>Achieving maturity requires time, investment and some research</a:t>
            </a:r>
            <a:endParaRPr lang="en-GB" dirty="0"/>
          </a:p>
          <a:p>
            <a:pPr marL="0" indent="0">
              <a:buNone/>
            </a:pPr>
            <a:endParaRPr lang="en-BE" dirty="0"/>
          </a:p>
        </p:txBody>
      </p:sp>
    </p:spTree>
    <p:extLst>
      <p:ext uri="{BB962C8B-B14F-4D97-AF65-F5344CB8AC3E}">
        <p14:creationId xmlns:p14="http://schemas.microsoft.com/office/powerpoint/2010/main" val="263012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chemeClr val="accent6"/>
                </a:solidFill>
                <a:latin typeface="+mj-lt"/>
                <a:ea typeface="+mj-ea"/>
                <a:cs typeface="+mj-cs"/>
              </a:rPr>
              <a:t>5</a:t>
            </a:r>
            <a:r>
              <a:rPr lang="en-US" sz="6000" kern="1200" dirty="0">
                <a:solidFill>
                  <a:srgbClr val="FFFFFF"/>
                </a:solidFill>
                <a:latin typeface="+mj-lt"/>
                <a:ea typeface="+mj-ea"/>
                <a:cs typeface="+mj-cs"/>
              </a:rPr>
              <a:t> Tips &amp; Tricks</a:t>
            </a: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Tree>
    <p:extLst>
      <p:ext uri="{BB962C8B-B14F-4D97-AF65-F5344CB8AC3E}">
        <p14:creationId xmlns:p14="http://schemas.microsoft.com/office/powerpoint/2010/main" val="972172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6410409" cy="701731"/>
          </a:xfrm>
        </p:spPr>
        <p:txBody>
          <a:bodyPr/>
          <a:lstStyle/>
          <a:p>
            <a:r>
              <a:rPr lang="en-GB" dirty="0"/>
              <a:t>Selecting the right case</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5988817" y="1825625"/>
            <a:ext cx="5868237" cy="4351338"/>
          </a:xfrm>
        </p:spPr>
        <p:txBody>
          <a:bodyPr>
            <a:normAutofit fontScale="85000" lnSpcReduction="20000"/>
          </a:bodyPr>
          <a:lstStyle/>
          <a:p>
            <a:pPr marL="0" indent="0">
              <a:buNone/>
            </a:pPr>
            <a:r>
              <a:rPr lang="en-GB" b="1" dirty="0">
                <a:solidFill>
                  <a:schemeClr val="accent6"/>
                </a:solidFill>
              </a:rPr>
              <a:t>Some things to keep in mind: </a:t>
            </a:r>
          </a:p>
          <a:p>
            <a:pPr marL="0" indent="0">
              <a:buNone/>
            </a:pPr>
            <a:endParaRPr lang="en-GB" dirty="0">
              <a:solidFill>
                <a:schemeClr val="bg1">
                  <a:lumMod val="50000"/>
                </a:schemeClr>
              </a:solidFill>
            </a:endParaRPr>
          </a:p>
          <a:p>
            <a:pPr marL="0" indent="0">
              <a:buNone/>
            </a:pPr>
            <a:r>
              <a:rPr lang="en-GB" dirty="0">
                <a:solidFill>
                  <a:schemeClr val="bg1">
                    <a:lumMod val="50000"/>
                  </a:schemeClr>
                </a:solidFill>
              </a:rPr>
              <a:t>Understand your business</a:t>
            </a:r>
          </a:p>
          <a:p>
            <a:endParaRPr lang="en-GB" dirty="0">
              <a:solidFill>
                <a:schemeClr val="bg1">
                  <a:lumMod val="50000"/>
                </a:schemeClr>
              </a:solidFill>
            </a:endParaRPr>
          </a:p>
          <a:p>
            <a:pPr marL="0" indent="0">
              <a:buNone/>
            </a:pPr>
            <a:r>
              <a:rPr lang="en-GB" dirty="0"/>
              <a:t>Identify problems you CAN solve</a:t>
            </a:r>
          </a:p>
          <a:p>
            <a:pPr marL="0" indent="0">
              <a:buNone/>
            </a:pPr>
            <a:endParaRPr lang="en-GB" dirty="0"/>
          </a:p>
          <a:p>
            <a:pPr marL="0" indent="0">
              <a:buNone/>
            </a:pPr>
            <a:r>
              <a:rPr lang="en-GB" dirty="0"/>
              <a:t>ML is expensive and complex</a:t>
            </a:r>
          </a:p>
          <a:p>
            <a:pPr marL="0" indent="0">
              <a:buNone/>
            </a:pPr>
            <a:endParaRPr lang="en-GB" dirty="0"/>
          </a:p>
          <a:p>
            <a:pPr marL="0" indent="0">
              <a:buNone/>
            </a:pPr>
            <a:r>
              <a:rPr lang="en-GB" dirty="0"/>
              <a:t>ML is not the answer to every problem</a:t>
            </a:r>
          </a:p>
          <a:p>
            <a:pPr marL="0" indent="0">
              <a:buNone/>
            </a:pPr>
            <a:endParaRPr lang="en-GB" dirty="0"/>
          </a:p>
          <a:p>
            <a:pPr marL="0" indent="0">
              <a:buNone/>
            </a:pPr>
            <a:r>
              <a:rPr lang="en-GB" dirty="0"/>
              <a:t>Have an ideation/validation strategy</a:t>
            </a:r>
          </a:p>
          <a:p>
            <a:pPr marL="0" indent="0">
              <a:buNone/>
            </a:pPr>
            <a:endParaRPr lang="en-GB" dirty="0"/>
          </a:p>
          <a:p>
            <a:pPr marL="0" indent="0">
              <a:buNone/>
            </a:pPr>
            <a:endParaRPr lang="en-GB" dirty="0"/>
          </a:p>
          <a:p>
            <a:endParaRPr lang="en-GB" dirty="0"/>
          </a:p>
          <a:p>
            <a:pPr marL="0" indent="0">
              <a:buNone/>
            </a:pPr>
            <a:endParaRPr lang="en-BE" dirty="0"/>
          </a:p>
        </p:txBody>
      </p:sp>
      <p:pic>
        <p:nvPicPr>
          <p:cNvPr id="1026" name="Picture 2" descr="wrong tool for the job">
            <a:extLst>
              <a:ext uri="{FF2B5EF4-FFF2-40B4-BE49-F238E27FC236}">
                <a16:creationId xmlns:a16="http://schemas.microsoft.com/office/drawing/2014/main" id="{959121AF-6815-4196-8CBE-C9DAA03AC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510" y="1604963"/>
            <a:ext cx="5473002"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379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2391552" cy="701731"/>
          </a:xfrm>
        </p:spPr>
        <p:txBody>
          <a:bodyPr/>
          <a:lstStyle/>
          <a:p>
            <a:r>
              <a:rPr lang="en-GB" dirty="0"/>
              <a:t>Ideation</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884782"/>
            <a:ext cx="5257800" cy="4351338"/>
          </a:xfrm>
        </p:spPr>
        <p:txBody>
          <a:bodyPr>
            <a:normAutofit fontScale="77500" lnSpcReduction="20000"/>
          </a:bodyPr>
          <a:lstStyle/>
          <a:p>
            <a:pPr marL="0" indent="0">
              <a:buNone/>
            </a:pPr>
            <a:r>
              <a:rPr lang="en-GB" b="1" dirty="0">
                <a:solidFill>
                  <a:schemeClr val="accent6"/>
                </a:solidFill>
              </a:rPr>
              <a:t>Prototype</a:t>
            </a:r>
          </a:p>
          <a:p>
            <a:pPr marL="0" indent="0">
              <a:buNone/>
            </a:pPr>
            <a:r>
              <a:rPr lang="en-GB" dirty="0"/>
              <a:t>Start with a functional prototype before you build a full-blown solution</a:t>
            </a:r>
            <a:endParaRPr lang="en-GB" b="1" dirty="0">
              <a:solidFill>
                <a:schemeClr val="accent6"/>
              </a:solidFill>
            </a:endParaRPr>
          </a:p>
          <a:p>
            <a:pPr marL="0" indent="0">
              <a:buNone/>
            </a:pPr>
            <a:r>
              <a:rPr lang="en-GB" b="1" dirty="0">
                <a:solidFill>
                  <a:schemeClr val="accent6"/>
                </a:solidFill>
              </a:rPr>
              <a:t>How to choose? Think about this:</a:t>
            </a:r>
            <a:endParaRPr lang="en-GB" dirty="0"/>
          </a:p>
          <a:p>
            <a:r>
              <a:rPr lang="en-GB" sz="2700" dirty="0"/>
              <a:t>Can AI/ML solve it?</a:t>
            </a:r>
          </a:p>
          <a:p>
            <a:r>
              <a:rPr lang="en-GB" sz="2700" dirty="0"/>
              <a:t>Impact when successful?</a:t>
            </a:r>
          </a:p>
          <a:p>
            <a:r>
              <a:rPr lang="en-GB" sz="2700" dirty="0"/>
              <a:t>Generating value?</a:t>
            </a:r>
          </a:p>
          <a:p>
            <a:r>
              <a:rPr lang="en-GB" sz="2700" dirty="0"/>
              <a:t>New or has been done?</a:t>
            </a:r>
          </a:p>
          <a:p>
            <a:r>
              <a:rPr lang="en-GB" sz="2700" dirty="0"/>
              <a:t>Have the data?</a:t>
            </a:r>
          </a:p>
          <a:p>
            <a:r>
              <a:rPr lang="en-GB" sz="2700" dirty="0"/>
              <a:t>Validate the results?</a:t>
            </a:r>
          </a:p>
          <a:p>
            <a:r>
              <a:rPr lang="en-GB" sz="2700" dirty="0"/>
              <a:t>How complex? </a:t>
            </a:r>
          </a:p>
          <a:p>
            <a:r>
              <a:rPr lang="en-GB" sz="2700" dirty="0"/>
              <a:t>Posses capabilities to solve the problem?</a:t>
            </a:r>
          </a:p>
        </p:txBody>
      </p:sp>
      <p:pic>
        <p:nvPicPr>
          <p:cNvPr id="2052" name="Picture 4" descr="Creativity at work: Creative solutions for impact returns - Creativity,  culture &amp;amp; capital">
            <a:extLst>
              <a:ext uri="{FF2B5EF4-FFF2-40B4-BE49-F238E27FC236}">
                <a16:creationId xmlns:a16="http://schemas.microsoft.com/office/drawing/2014/main" id="{08877A63-CA3C-48B1-9BBC-1152610F1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962" y="1031297"/>
            <a:ext cx="5582575" cy="582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43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2865080" cy="701731"/>
          </a:xfrm>
        </p:spPr>
        <p:txBody>
          <a:bodyPr/>
          <a:lstStyle/>
          <a:p>
            <a:r>
              <a:rPr lang="en-GB" dirty="0"/>
              <a:t>Validation</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6260122" y="1825625"/>
            <a:ext cx="5093677" cy="4351338"/>
          </a:xfrm>
        </p:spPr>
        <p:txBody>
          <a:bodyPr>
            <a:normAutofit lnSpcReduction="10000"/>
          </a:bodyPr>
          <a:lstStyle/>
          <a:p>
            <a:pPr marL="0" indent="0">
              <a:buNone/>
            </a:pPr>
            <a:r>
              <a:rPr lang="en-GB" b="1" dirty="0">
                <a:solidFill>
                  <a:schemeClr val="accent6"/>
                </a:solidFill>
              </a:rPr>
              <a:t>Not model validation</a:t>
            </a:r>
          </a:p>
          <a:p>
            <a:pPr marL="0" indent="0">
              <a:buNone/>
            </a:pPr>
            <a:r>
              <a:rPr lang="en-GB" dirty="0"/>
              <a:t>Not just about the model, but about the business case. Is it adding value?</a:t>
            </a:r>
          </a:p>
          <a:p>
            <a:pPr marL="0" indent="0">
              <a:buNone/>
            </a:pPr>
            <a:r>
              <a:rPr lang="en-GB" b="1" dirty="0">
                <a:solidFill>
                  <a:schemeClr val="accent6"/>
                </a:solidFill>
              </a:rPr>
              <a:t>What kind of criteria?</a:t>
            </a:r>
          </a:p>
          <a:p>
            <a:r>
              <a:rPr lang="en-GB" dirty="0"/>
              <a:t>Qualitative</a:t>
            </a:r>
          </a:p>
          <a:p>
            <a:r>
              <a:rPr lang="en-GB" dirty="0"/>
              <a:t>Quantitative</a:t>
            </a:r>
          </a:p>
          <a:p>
            <a:pPr marL="0" indent="0">
              <a:buNone/>
            </a:pPr>
            <a:r>
              <a:rPr lang="en-GB" b="1" dirty="0">
                <a:solidFill>
                  <a:schemeClr val="accent6"/>
                </a:solidFill>
              </a:rPr>
              <a:t>When should I validate?</a:t>
            </a:r>
          </a:p>
          <a:p>
            <a:pPr marL="0" indent="0">
              <a:buNone/>
            </a:pPr>
            <a:r>
              <a:rPr lang="en-GB" dirty="0"/>
              <a:t>Validations should be a continuous process</a:t>
            </a:r>
            <a:endParaRPr lang="en-BE" dirty="0"/>
          </a:p>
        </p:txBody>
      </p:sp>
      <p:pic>
        <p:nvPicPr>
          <p:cNvPr id="3074" name="Picture 2" descr="Domain Model Validation - Kamil Grzybek">
            <a:extLst>
              <a:ext uri="{FF2B5EF4-FFF2-40B4-BE49-F238E27FC236}">
                <a16:creationId xmlns:a16="http://schemas.microsoft.com/office/drawing/2014/main" id="{6243987D-3624-4B1C-A7E2-5F0EFFE3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7414" y="4854367"/>
            <a:ext cx="2144751" cy="13225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iagram&#10;&#10;Description automatically generated">
            <a:extLst>
              <a:ext uri="{FF2B5EF4-FFF2-40B4-BE49-F238E27FC236}">
                <a16:creationId xmlns:a16="http://schemas.microsoft.com/office/drawing/2014/main" id="{C07631D5-170B-485A-8C34-384641B7F653}"/>
              </a:ext>
            </a:extLst>
          </p:cNvPr>
          <p:cNvPicPr>
            <a:picLocks noChangeAspect="1"/>
          </p:cNvPicPr>
          <p:nvPr/>
        </p:nvPicPr>
        <p:blipFill>
          <a:blip r:embed="rId4"/>
          <a:stretch>
            <a:fillRect/>
          </a:stretch>
        </p:blipFill>
        <p:spPr>
          <a:xfrm>
            <a:off x="469398" y="1626384"/>
            <a:ext cx="5273480" cy="4749819"/>
          </a:xfrm>
          <a:prstGeom prst="rect">
            <a:avLst/>
          </a:prstGeom>
        </p:spPr>
      </p:pic>
      <p:sp>
        <p:nvSpPr>
          <p:cNvPr id="8" name="TextBox 7">
            <a:extLst>
              <a:ext uri="{FF2B5EF4-FFF2-40B4-BE49-F238E27FC236}">
                <a16:creationId xmlns:a16="http://schemas.microsoft.com/office/drawing/2014/main" id="{2A166763-FC10-4858-851F-2A9BFF0C3DED}"/>
              </a:ext>
            </a:extLst>
          </p:cNvPr>
          <p:cNvSpPr txBox="1"/>
          <p:nvPr/>
        </p:nvSpPr>
        <p:spPr>
          <a:xfrm>
            <a:off x="525154" y="6215746"/>
            <a:ext cx="6094140" cy="369332"/>
          </a:xfrm>
          <a:prstGeom prst="rect">
            <a:avLst/>
          </a:prstGeom>
          <a:noFill/>
        </p:spPr>
        <p:txBody>
          <a:bodyPr wrap="square">
            <a:spAutoFit/>
          </a:bodyPr>
          <a:lstStyle/>
          <a:p>
            <a:pPr marL="0" indent="0">
              <a:buNone/>
            </a:pPr>
            <a:r>
              <a:rPr lang="en-GB" sz="1800" dirty="0">
                <a:solidFill>
                  <a:schemeClr val="accent4"/>
                </a:solidFill>
                <a:hlinkClick r:id="rId5">
                  <a:extLst>
                    <a:ext uri="{A12FA001-AC4F-418D-AE19-62706E023703}">
                      <ahyp:hlinkClr xmlns:ahyp="http://schemas.microsoft.com/office/drawing/2018/hyperlinkcolor" val="tx"/>
                    </a:ext>
                  </a:extLst>
                </a:hlinkClick>
              </a:rPr>
              <a:t>Source</a:t>
            </a:r>
            <a:endParaRPr lang="en-GB" sz="1800" dirty="0">
              <a:solidFill>
                <a:schemeClr val="accent4"/>
              </a:solidFill>
            </a:endParaRPr>
          </a:p>
        </p:txBody>
      </p:sp>
    </p:spTree>
    <p:extLst>
      <p:ext uri="{BB962C8B-B14F-4D97-AF65-F5344CB8AC3E}">
        <p14:creationId xmlns:p14="http://schemas.microsoft.com/office/powerpoint/2010/main" val="1547668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4092402" cy="701731"/>
          </a:xfrm>
        </p:spPr>
        <p:txBody>
          <a:bodyPr/>
          <a:lstStyle/>
          <a:p>
            <a:r>
              <a:rPr lang="en-GB" dirty="0"/>
              <a:t>Make or Buy?</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870229"/>
            <a:ext cx="5426336" cy="4351338"/>
          </a:xfrm>
        </p:spPr>
        <p:txBody>
          <a:bodyPr>
            <a:normAutofit/>
          </a:bodyPr>
          <a:lstStyle/>
          <a:p>
            <a:pPr marL="0" indent="0" algn="ctr">
              <a:buNone/>
            </a:pPr>
            <a:r>
              <a:rPr lang="en-GB" b="1" dirty="0">
                <a:solidFill>
                  <a:schemeClr val="accent6"/>
                </a:solidFill>
              </a:rPr>
              <a:t>Don’t re invent the wheel</a:t>
            </a:r>
          </a:p>
          <a:p>
            <a:pPr marL="0" indent="0">
              <a:buNone/>
            </a:pPr>
            <a:endParaRPr lang="en-GB" b="1" dirty="0">
              <a:solidFill>
                <a:schemeClr val="accent6"/>
              </a:solidFill>
            </a:endParaRPr>
          </a:p>
          <a:p>
            <a:pPr marL="0" indent="0">
              <a:buNone/>
            </a:pPr>
            <a:r>
              <a:rPr lang="en-GB" b="1" dirty="0">
                <a:solidFill>
                  <a:schemeClr val="accent6"/>
                </a:solidFill>
              </a:rPr>
              <a:t>Only if:</a:t>
            </a:r>
          </a:p>
          <a:p>
            <a:r>
              <a:rPr lang="en-GB" dirty="0"/>
              <a:t>You have a competitive advantage</a:t>
            </a:r>
          </a:p>
          <a:p>
            <a:pPr lvl="1"/>
            <a:r>
              <a:rPr lang="en-GB" dirty="0"/>
              <a:t>Unique data or market position</a:t>
            </a:r>
          </a:p>
          <a:p>
            <a:endParaRPr lang="en-GB" dirty="0"/>
          </a:p>
          <a:p>
            <a:r>
              <a:rPr lang="en-GB" dirty="0"/>
              <a:t>Need Flexibility</a:t>
            </a:r>
          </a:p>
          <a:p>
            <a:pPr lvl="1"/>
            <a:r>
              <a:rPr lang="en-GB" dirty="0"/>
              <a:t>Necessary resources and expertise</a:t>
            </a:r>
          </a:p>
          <a:p>
            <a:pPr marL="0" indent="0">
              <a:buNone/>
            </a:pPr>
            <a:endParaRPr lang="en-GB" dirty="0"/>
          </a:p>
          <a:p>
            <a:pPr marL="0" indent="0">
              <a:buNone/>
            </a:pPr>
            <a:endParaRPr lang="en-GB" dirty="0"/>
          </a:p>
        </p:txBody>
      </p:sp>
      <p:pic>
        <p:nvPicPr>
          <p:cNvPr id="1026" name="Picture 2" descr="Thanks to Combell, Quality Guard&amp;#39;s app is online 24/7 | Combell">
            <a:extLst>
              <a:ext uri="{FF2B5EF4-FFF2-40B4-BE49-F238E27FC236}">
                <a16:creationId xmlns:a16="http://schemas.microsoft.com/office/drawing/2014/main" id="{B5122433-C3B5-4379-BDFF-8A1D10894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4059" y="2082103"/>
            <a:ext cx="5802352" cy="3292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78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2EBB42-51E5-6B46-8106-10C52A7F0526}"/>
              </a:ext>
            </a:extLst>
          </p:cNvPr>
          <p:cNvSpPr>
            <a:spLocks noGrp="1"/>
          </p:cNvSpPr>
          <p:nvPr>
            <p:ph type="body" idx="1"/>
          </p:nvPr>
        </p:nvSpPr>
        <p:spPr/>
        <p:txBody>
          <a:bodyPr>
            <a:normAutofit/>
          </a:bodyPr>
          <a:lstStyle/>
          <a:p>
            <a:r>
              <a:rPr lang="en-US" sz="3600" dirty="0">
                <a:solidFill>
                  <a:schemeClr val="accent6"/>
                </a:solidFill>
              </a:rPr>
              <a:t>Don’t</a:t>
            </a:r>
          </a:p>
        </p:txBody>
      </p:sp>
      <p:sp>
        <p:nvSpPr>
          <p:cNvPr id="3" name="Content Placeholder 2">
            <a:extLst>
              <a:ext uri="{FF2B5EF4-FFF2-40B4-BE49-F238E27FC236}">
                <a16:creationId xmlns:a16="http://schemas.microsoft.com/office/drawing/2014/main" id="{C93181FE-0892-AD4C-8A17-674EF33B0EB4}"/>
              </a:ext>
            </a:extLst>
          </p:cNvPr>
          <p:cNvSpPr>
            <a:spLocks noGrp="1"/>
          </p:cNvSpPr>
          <p:nvPr>
            <p:ph sz="half" idx="2"/>
          </p:nvPr>
        </p:nvSpPr>
        <p:spPr/>
        <p:txBody>
          <a:bodyPr>
            <a:normAutofit fontScale="92500" lnSpcReduction="20000"/>
          </a:bodyPr>
          <a:lstStyle/>
          <a:p>
            <a:r>
              <a:rPr lang="en-US" dirty="0"/>
              <a:t>Expect data scientists to produce use cases on their own</a:t>
            </a:r>
          </a:p>
          <a:p>
            <a:endParaRPr lang="en-US" dirty="0"/>
          </a:p>
          <a:p>
            <a:r>
              <a:rPr lang="en-US" dirty="0"/>
              <a:t>Expect AI to solve everything</a:t>
            </a:r>
          </a:p>
          <a:p>
            <a:endParaRPr lang="en-US" dirty="0"/>
          </a:p>
          <a:p>
            <a:r>
              <a:rPr lang="en-US" dirty="0"/>
              <a:t>Expect AI to work the first time</a:t>
            </a:r>
          </a:p>
          <a:p>
            <a:endParaRPr lang="en-US" dirty="0"/>
          </a:p>
          <a:p>
            <a:r>
              <a:rPr lang="en-US" dirty="0"/>
              <a:t>Wait until your have the best team in the world</a:t>
            </a:r>
          </a:p>
          <a:p>
            <a:endParaRPr lang="en-US" dirty="0"/>
          </a:p>
          <a:p>
            <a:endParaRPr lang="en-US" dirty="0"/>
          </a:p>
        </p:txBody>
      </p:sp>
      <p:sp>
        <p:nvSpPr>
          <p:cNvPr id="4" name="Text Placeholder 3">
            <a:extLst>
              <a:ext uri="{FF2B5EF4-FFF2-40B4-BE49-F238E27FC236}">
                <a16:creationId xmlns:a16="http://schemas.microsoft.com/office/drawing/2014/main" id="{1B223235-9FB4-6F41-B3B4-2A2A18561679}"/>
              </a:ext>
            </a:extLst>
          </p:cNvPr>
          <p:cNvSpPr>
            <a:spLocks noGrp="1"/>
          </p:cNvSpPr>
          <p:nvPr>
            <p:ph type="body" sz="quarter" idx="3"/>
          </p:nvPr>
        </p:nvSpPr>
        <p:spPr/>
        <p:txBody>
          <a:bodyPr>
            <a:normAutofit/>
          </a:bodyPr>
          <a:lstStyle/>
          <a:p>
            <a:r>
              <a:rPr lang="en-US" sz="3600" dirty="0">
                <a:solidFill>
                  <a:schemeClr val="accent6"/>
                </a:solidFill>
              </a:rPr>
              <a:t>Do</a:t>
            </a:r>
          </a:p>
        </p:txBody>
      </p:sp>
      <p:sp>
        <p:nvSpPr>
          <p:cNvPr id="5" name="Content Placeholder 4">
            <a:extLst>
              <a:ext uri="{FF2B5EF4-FFF2-40B4-BE49-F238E27FC236}">
                <a16:creationId xmlns:a16="http://schemas.microsoft.com/office/drawing/2014/main" id="{4EB1D9E2-7397-8C4E-A5D0-1A7BD605A295}"/>
              </a:ext>
            </a:extLst>
          </p:cNvPr>
          <p:cNvSpPr>
            <a:spLocks noGrp="1"/>
          </p:cNvSpPr>
          <p:nvPr>
            <p:ph sz="quarter" idx="4"/>
          </p:nvPr>
        </p:nvSpPr>
        <p:spPr/>
        <p:txBody>
          <a:bodyPr>
            <a:normAutofit fontScale="92500" lnSpcReduction="20000"/>
          </a:bodyPr>
          <a:lstStyle/>
          <a:p>
            <a:r>
              <a:rPr lang="en-US" dirty="0"/>
              <a:t>Work cross-functional by pairing data and business talent</a:t>
            </a:r>
          </a:p>
          <a:p>
            <a:endParaRPr lang="en-US" dirty="0"/>
          </a:p>
          <a:p>
            <a:r>
              <a:rPr lang="en-US" dirty="0"/>
              <a:t>Be realistic and track limitations</a:t>
            </a:r>
          </a:p>
          <a:p>
            <a:endParaRPr lang="en-US" dirty="0"/>
          </a:p>
          <a:p>
            <a:r>
              <a:rPr lang="en-US" dirty="0"/>
              <a:t>Iterative process with failures</a:t>
            </a:r>
          </a:p>
          <a:p>
            <a:endParaRPr lang="en-US" dirty="0"/>
          </a:p>
          <a:p>
            <a:r>
              <a:rPr lang="en-US" dirty="0"/>
              <a:t>Get started with the team you have and gradually build from there</a:t>
            </a:r>
          </a:p>
          <a:p>
            <a:endParaRPr lang="en-US" dirty="0"/>
          </a:p>
        </p:txBody>
      </p:sp>
      <p:sp>
        <p:nvSpPr>
          <p:cNvPr id="6" name="Slide Number Placeholder 5">
            <a:extLst>
              <a:ext uri="{FF2B5EF4-FFF2-40B4-BE49-F238E27FC236}">
                <a16:creationId xmlns:a16="http://schemas.microsoft.com/office/drawing/2014/main" id="{E79CB37A-7F52-054C-9A20-CE78C4E88953}"/>
              </a:ext>
            </a:extLst>
          </p:cNvPr>
          <p:cNvSpPr>
            <a:spLocks noGrp="1"/>
          </p:cNvSpPr>
          <p:nvPr>
            <p:ph type="sldNum" sz="quarter" idx="12"/>
          </p:nvPr>
        </p:nvSpPr>
        <p:spPr/>
        <p:txBody>
          <a:bodyPr/>
          <a:lstStyle/>
          <a:p>
            <a:fld id="{CB40DCDA-36E0-43CF-9ABA-CD86176B7A24}" type="slidenum">
              <a:rPr lang="en-GB" smtClean="0"/>
              <a:t>37</a:t>
            </a:fld>
            <a:endParaRPr lang="en-GB"/>
          </a:p>
        </p:txBody>
      </p:sp>
      <p:sp>
        <p:nvSpPr>
          <p:cNvPr id="7" name="Title 6">
            <a:extLst>
              <a:ext uri="{FF2B5EF4-FFF2-40B4-BE49-F238E27FC236}">
                <a16:creationId xmlns:a16="http://schemas.microsoft.com/office/drawing/2014/main" id="{61426ED7-D225-7440-B287-88D8F685C3ED}"/>
              </a:ext>
            </a:extLst>
          </p:cNvPr>
          <p:cNvSpPr>
            <a:spLocks noGrp="1"/>
          </p:cNvSpPr>
          <p:nvPr>
            <p:ph type="title"/>
          </p:nvPr>
        </p:nvSpPr>
        <p:spPr>
          <a:xfrm>
            <a:off x="838200" y="761020"/>
            <a:ext cx="4335739" cy="701731"/>
          </a:xfrm>
        </p:spPr>
        <p:txBody>
          <a:bodyPr/>
          <a:lstStyle/>
          <a:p>
            <a:r>
              <a:rPr lang="en-US" dirty="0"/>
              <a:t>Pitfalls to avoid</a:t>
            </a:r>
          </a:p>
        </p:txBody>
      </p:sp>
    </p:spTree>
    <p:extLst>
      <p:ext uri="{BB962C8B-B14F-4D97-AF65-F5344CB8AC3E}">
        <p14:creationId xmlns:p14="http://schemas.microsoft.com/office/powerpoint/2010/main" val="1339637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8E0651-4241-954F-87E8-E32D752E9B9F}"/>
              </a:ext>
            </a:extLst>
          </p:cNvPr>
          <p:cNvSpPr>
            <a:spLocks noGrp="1"/>
          </p:cNvSpPr>
          <p:nvPr>
            <p:ph type="sldNum" sz="quarter" idx="12"/>
          </p:nvPr>
        </p:nvSpPr>
        <p:spPr/>
        <p:txBody>
          <a:bodyPr/>
          <a:lstStyle/>
          <a:p>
            <a:fld id="{CB40DCDA-36E0-43CF-9ABA-CD86176B7A24}" type="slidenum">
              <a:rPr lang="en-GB" smtClean="0"/>
              <a:pPr/>
              <a:t>38</a:t>
            </a:fld>
            <a:endParaRPr lang="en-GB" dirty="0"/>
          </a:p>
        </p:txBody>
      </p:sp>
      <p:sp>
        <p:nvSpPr>
          <p:cNvPr id="3" name="Title 2">
            <a:extLst>
              <a:ext uri="{FF2B5EF4-FFF2-40B4-BE49-F238E27FC236}">
                <a16:creationId xmlns:a16="http://schemas.microsoft.com/office/drawing/2014/main" id="{C32A2320-2BDD-9B4A-821F-0B89EBB28E1B}"/>
              </a:ext>
            </a:extLst>
          </p:cNvPr>
          <p:cNvSpPr>
            <a:spLocks noGrp="1"/>
          </p:cNvSpPr>
          <p:nvPr>
            <p:ph type="title"/>
          </p:nvPr>
        </p:nvSpPr>
        <p:spPr>
          <a:xfrm>
            <a:off x="838200" y="761020"/>
            <a:ext cx="8665898" cy="701731"/>
          </a:xfrm>
        </p:spPr>
        <p:txBody>
          <a:bodyPr/>
          <a:lstStyle/>
          <a:p>
            <a:r>
              <a:rPr lang="en-US" dirty="0"/>
              <a:t>How to become an AI company?</a:t>
            </a:r>
          </a:p>
        </p:txBody>
      </p:sp>
      <p:graphicFrame>
        <p:nvGraphicFramePr>
          <p:cNvPr id="5" name="Content Placeholder 4">
            <a:extLst>
              <a:ext uri="{FF2B5EF4-FFF2-40B4-BE49-F238E27FC236}">
                <a16:creationId xmlns:a16="http://schemas.microsoft.com/office/drawing/2014/main" id="{C74BCA33-AFF2-9E4A-922E-C33158903A65}"/>
              </a:ext>
            </a:extLst>
          </p:cNvPr>
          <p:cNvGraphicFramePr>
            <a:graphicFrameLocks noGrp="1"/>
          </p:cNvGraphicFramePr>
          <p:nvPr>
            <p:ph idx="1"/>
            <p:extLst>
              <p:ext uri="{D42A27DB-BD31-4B8C-83A1-F6EECF244321}">
                <p14:modId xmlns:p14="http://schemas.microsoft.com/office/powerpoint/2010/main" val="347093038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9D129250-5ED7-1A46-BA76-34C7CDB3B947}"/>
              </a:ext>
            </a:extLst>
          </p:cNvPr>
          <p:cNvSpPr txBox="1"/>
          <p:nvPr/>
        </p:nvSpPr>
        <p:spPr>
          <a:xfrm>
            <a:off x="838200" y="6251713"/>
            <a:ext cx="4055534" cy="369332"/>
          </a:xfrm>
          <a:prstGeom prst="rect">
            <a:avLst/>
          </a:prstGeom>
          <a:noFill/>
        </p:spPr>
        <p:txBody>
          <a:bodyPr wrap="none" rtlCol="0">
            <a:spAutoFit/>
          </a:bodyPr>
          <a:lstStyle/>
          <a:p>
            <a:r>
              <a:rPr lang="en-US" dirty="0">
                <a:solidFill>
                  <a:schemeClr val="accent4"/>
                </a:solidFill>
                <a:hlinkClick r:id="rId8">
                  <a:extLst>
                    <a:ext uri="{A12FA001-AC4F-418D-AE19-62706E023703}">
                      <ahyp:hlinkClr xmlns:ahyp="http://schemas.microsoft.com/office/drawing/2018/hyperlinkcolor" val="tx"/>
                    </a:ext>
                  </a:extLst>
                </a:hlinkClick>
              </a:rPr>
              <a:t>LANDING AI - </a:t>
            </a:r>
            <a:r>
              <a:rPr lang="en-GB" dirty="0">
                <a:solidFill>
                  <a:schemeClr val="accent4"/>
                </a:solidFill>
                <a:hlinkClick r:id="rId8">
                  <a:extLst>
                    <a:ext uri="{A12FA001-AC4F-418D-AE19-62706E023703}">
                      <ahyp:hlinkClr xmlns:ahyp="http://schemas.microsoft.com/office/drawing/2018/hyperlinkcolor" val="tx"/>
                    </a:ext>
                  </a:extLst>
                </a:hlinkClick>
              </a:rPr>
              <a:t>AI Transformation Playbook</a:t>
            </a:r>
            <a:endParaRPr lang="en-GB" dirty="0">
              <a:solidFill>
                <a:schemeClr val="accent4"/>
              </a:solidFill>
            </a:endParaRPr>
          </a:p>
        </p:txBody>
      </p:sp>
    </p:spTree>
    <p:extLst>
      <p:ext uri="{BB962C8B-B14F-4D97-AF65-F5344CB8AC3E}">
        <p14:creationId xmlns:p14="http://schemas.microsoft.com/office/powerpoint/2010/main" val="943802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4341424E-24E4-4789-ABD4-42B1266C1D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000" y="1098000"/>
            <a:ext cx="5760000" cy="576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drawing&#10;&#10;Description automatically generated">
            <a:extLst>
              <a:ext uri="{FF2B5EF4-FFF2-40B4-BE49-F238E27FC236}">
                <a16:creationId xmlns:a16="http://schemas.microsoft.com/office/drawing/2014/main" id="{92792AF1-CF7A-497A-8082-5BD4FEBAA8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891" y="4127693"/>
            <a:ext cx="6195109" cy="1120432"/>
          </a:xfrm>
          <a:prstGeom prst="rect">
            <a:avLst/>
          </a:prstGeom>
        </p:spPr>
      </p:pic>
      <p:pic>
        <p:nvPicPr>
          <p:cNvPr id="14" name="Picture 13" descr="A close up of a logo&#10;&#10;Description automatically generated">
            <a:extLst>
              <a:ext uri="{FF2B5EF4-FFF2-40B4-BE49-F238E27FC236}">
                <a16:creationId xmlns:a16="http://schemas.microsoft.com/office/drawing/2014/main" id="{81A54A54-54BA-409B-8DE9-73831101EE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026" y="-75950"/>
            <a:ext cx="4107374" cy="2570317"/>
          </a:xfrm>
          <a:prstGeom prst="rect">
            <a:avLst/>
          </a:prstGeom>
        </p:spPr>
      </p:pic>
      <p:sp>
        <p:nvSpPr>
          <p:cNvPr id="16" name="Title 1">
            <a:extLst>
              <a:ext uri="{FF2B5EF4-FFF2-40B4-BE49-F238E27FC236}">
                <a16:creationId xmlns:a16="http://schemas.microsoft.com/office/drawing/2014/main" id="{177A25C5-D8F6-4BCC-AC40-7EBCC0FE8426}"/>
              </a:ext>
            </a:extLst>
          </p:cNvPr>
          <p:cNvSpPr txBox="1">
            <a:spLocks/>
          </p:cNvSpPr>
          <p:nvPr/>
        </p:nvSpPr>
        <p:spPr>
          <a:xfrm>
            <a:off x="329794" y="2373416"/>
            <a:ext cx="6102953" cy="1200329"/>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sz="6000" kern="1200" spc="300">
                <a:solidFill>
                  <a:schemeClr val="tx1"/>
                </a:solidFill>
                <a:latin typeface="+mj-lt"/>
                <a:ea typeface="+mj-ea"/>
                <a:cs typeface="+mj-cs"/>
              </a:defRPr>
            </a:lvl1pPr>
          </a:lstStyle>
          <a:p>
            <a:r>
              <a:rPr lang="en-GB" sz="8000" dirty="0"/>
              <a:t>AI</a:t>
            </a:r>
            <a:r>
              <a:rPr lang="en-GB" sz="8000" dirty="0">
                <a:solidFill>
                  <a:schemeClr val="accent6"/>
                </a:solidFill>
              </a:rPr>
              <a:t>4</a:t>
            </a:r>
            <a:r>
              <a:rPr lang="en-GB" sz="8000" dirty="0"/>
              <a:t>Business</a:t>
            </a:r>
          </a:p>
        </p:txBody>
      </p:sp>
      <p:sp>
        <p:nvSpPr>
          <p:cNvPr id="17" name="Subtitle 2">
            <a:extLst>
              <a:ext uri="{FF2B5EF4-FFF2-40B4-BE49-F238E27FC236}">
                <a16:creationId xmlns:a16="http://schemas.microsoft.com/office/drawing/2014/main" id="{927BE4E0-1614-432F-806B-3A56E29338DE}"/>
              </a:ext>
            </a:extLst>
          </p:cNvPr>
          <p:cNvSpPr txBox="1">
            <a:spLocks/>
          </p:cNvSpPr>
          <p:nvPr/>
        </p:nvSpPr>
        <p:spPr>
          <a:xfrm>
            <a:off x="879907" y="4375687"/>
            <a:ext cx="9144000" cy="16557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6"/>
              </a:buClr>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GB" i="1" dirty="0"/>
          </a:p>
        </p:txBody>
      </p:sp>
      <p:pic>
        <p:nvPicPr>
          <p:cNvPr id="36866" name="Picture 2" descr="Image result for ctg logo">
            <a:extLst>
              <a:ext uri="{FF2B5EF4-FFF2-40B4-BE49-F238E27FC236}">
                <a16:creationId xmlns:a16="http://schemas.microsoft.com/office/drawing/2014/main" id="{6254EB87-2C0F-4329-BB74-7E30F736275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587" t="15315" r="13548" b="15178"/>
          <a:stretch/>
        </p:blipFill>
        <p:spPr bwMode="auto">
          <a:xfrm>
            <a:off x="4076336" y="664262"/>
            <a:ext cx="1126837" cy="10898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icon&#10;&#10;Description automatically generated">
            <a:extLst>
              <a:ext uri="{FF2B5EF4-FFF2-40B4-BE49-F238E27FC236}">
                <a16:creationId xmlns:a16="http://schemas.microsoft.com/office/drawing/2014/main" id="{3B6D8E3E-26E4-B34E-98DF-9F15F5E8FE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43634" y="664262"/>
            <a:ext cx="1418738" cy="1089891"/>
          </a:xfrm>
          <a:prstGeom prst="rect">
            <a:avLst/>
          </a:prstGeom>
        </p:spPr>
      </p:pic>
    </p:spTree>
    <p:extLst>
      <p:ext uri="{BB962C8B-B14F-4D97-AF65-F5344CB8AC3E}">
        <p14:creationId xmlns:p14="http://schemas.microsoft.com/office/powerpoint/2010/main" val="814539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dirty="0">
                <a:solidFill>
                  <a:schemeClr val="accent6"/>
                </a:solidFill>
              </a:rPr>
              <a:t>1</a:t>
            </a:r>
            <a:r>
              <a:rPr lang="en-US" sz="6000" kern="1200" dirty="0">
                <a:solidFill>
                  <a:srgbClr val="FFFFFF"/>
                </a:solidFill>
                <a:latin typeface="+mj-lt"/>
                <a:ea typeface="+mj-ea"/>
                <a:cs typeface="+mj-cs"/>
              </a:rPr>
              <a:t> </a:t>
            </a:r>
            <a:r>
              <a:rPr lang="en-US" dirty="0">
                <a:solidFill>
                  <a:srgbClr val="FFFFFF"/>
                </a:solidFill>
              </a:rPr>
              <a:t>Value from AI</a:t>
            </a:r>
            <a:endParaRPr lang="en-US" sz="6000" kern="1200" dirty="0">
              <a:solidFill>
                <a:srgbClr val="FFFFFF"/>
              </a:solidFill>
              <a:latin typeface="+mj-lt"/>
              <a:ea typeface="+mj-ea"/>
              <a:cs typeface="+mj-cs"/>
            </a:endParaRP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Tree>
    <p:extLst>
      <p:ext uri="{BB962C8B-B14F-4D97-AF65-F5344CB8AC3E}">
        <p14:creationId xmlns:p14="http://schemas.microsoft.com/office/powerpoint/2010/main" val="2803953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F19FBA-7B2D-D14C-BE15-714A05629C19}"/>
              </a:ext>
            </a:extLst>
          </p:cNvPr>
          <p:cNvSpPr>
            <a:spLocks noGrp="1"/>
          </p:cNvSpPr>
          <p:nvPr>
            <p:ph type="body" idx="1"/>
          </p:nvPr>
        </p:nvSpPr>
        <p:spPr/>
        <p:txBody>
          <a:bodyPr>
            <a:normAutofit/>
          </a:bodyPr>
          <a:lstStyle/>
          <a:p>
            <a:r>
              <a:rPr lang="en-GB" sz="2800" b="0" dirty="0">
                <a:solidFill>
                  <a:schemeClr val="accent6"/>
                </a:solidFill>
              </a:rPr>
              <a:t>McKinsey Global Institute (2018)</a:t>
            </a:r>
            <a:endParaRPr lang="en-US" sz="2800" dirty="0">
              <a:solidFill>
                <a:schemeClr val="accent6"/>
              </a:solidFill>
            </a:endParaRPr>
          </a:p>
        </p:txBody>
      </p:sp>
      <p:sp>
        <p:nvSpPr>
          <p:cNvPr id="3" name="Content Placeholder 2">
            <a:extLst>
              <a:ext uri="{FF2B5EF4-FFF2-40B4-BE49-F238E27FC236}">
                <a16:creationId xmlns:a16="http://schemas.microsoft.com/office/drawing/2014/main" id="{B8BA7809-D4E9-7A4D-89BE-351F5D740E8E}"/>
              </a:ext>
            </a:extLst>
          </p:cNvPr>
          <p:cNvSpPr>
            <a:spLocks noGrp="1"/>
          </p:cNvSpPr>
          <p:nvPr>
            <p:ph sz="half" idx="2"/>
          </p:nvPr>
        </p:nvSpPr>
        <p:spPr/>
        <p:txBody>
          <a:bodyPr>
            <a:normAutofit/>
          </a:bodyPr>
          <a:lstStyle/>
          <a:p>
            <a:r>
              <a:rPr lang="en-GB" dirty="0"/>
              <a:t>AI has the potential to deliver an additional $13 trillion </a:t>
            </a:r>
          </a:p>
          <a:p>
            <a:r>
              <a:rPr lang="en-GB" dirty="0"/>
              <a:t>16% higher cumulative GDP or 1.2% additional GDP growth/</a:t>
            </a:r>
            <a:r>
              <a:rPr lang="en-GB" dirty="0" err="1"/>
              <a:t>yr</a:t>
            </a:r>
            <a:endParaRPr lang="en-GB" dirty="0"/>
          </a:p>
          <a:p>
            <a:r>
              <a:rPr lang="en-GB" dirty="0"/>
              <a:t>Harder for late runners to attract talent and develop capabilities</a:t>
            </a:r>
          </a:p>
          <a:p>
            <a:r>
              <a:rPr lang="en-US" dirty="0">
                <a:solidFill>
                  <a:schemeClr val="accent4"/>
                </a:solidFill>
                <a:hlinkClick r:id="rId3">
                  <a:extLst>
                    <a:ext uri="{A12FA001-AC4F-418D-AE19-62706E023703}">
                      <ahyp:hlinkClr xmlns:ahyp="http://schemas.microsoft.com/office/drawing/2018/hyperlinkcolor" val="tx"/>
                    </a:ext>
                  </a:extLst>
                </a:hlinkClick>
              </a:rPr>
              <a:t>Full report</a:t>
            </a:r>
            <a:endParaRPr lang="en-US" dirty="0">
              <a:solidFill>
                <a:schemeClr val="accent4"/>
              </a:solidFill>
            </a:endParaRPr>
          </a:p>
        </p:txBody>
      </p:sp>
      <p:sp>
        <p:nvSpPr>
          <p:cNvPr id="4" name="Text Placeholder 3">
            <a:extLst>
              <a:ext uri="{FF2B5EF4-FFF2-40B4-BE49-F238E27FC236}">
                <a16:creationId xmlns:a16="http://schemas.microsoft.com/office/drawing/2014/main" id="{4DF8089E-63B9-204C-8BD2-EE8F8FB35B71}"/>
              </a:ext>
            </a:extLst>
          </p:cNvPr>
          <p:cNvSpPr>
            <a:spLocks noGrp="1"/>
          </p:cNvSpPr>
          <p:nvPr>
            <p:ph type="body" sz="quarter" idx="3"/>
          </p:nvPr>
        </p:nvSpPr>
        <p:spPr/>
        <p:txBody>
          <a:bodyPr>
            <a:normAutofit/>
          </a:bodyPr>
          <a:lstStyle/>
          <a:p>
            <a:r>
              <a:rPr lang="en-US" sz="2800" b="0" dirty="0">
                <a:solidFill>
                  <a:schemeClr val="accent6"/>
                </a:solidFill>
              </a:rPr>
              <a:t>PwC (2017)</a:t>
            </a:r>
          </a:p>
        </p:txBody>
      </p:sp>
      <p:sp>
        <p:nvSpPr>
          <p:cNvPr id="5" name="Content Placeholder 4">
            <a:extLst>
              <a:ext uri="{FF2B5EF4-FFF2-40B4-BE49-F238E27FC236}">
                <a16:creationId xmlns:a16="http://schemas.microsoft.com/office/drawing/2014/main" id="{593D650D-6F49-3C4B-848E-307FDBCAD7CB}"/>
              </a:ext>
            </a:extLst>
          </p:cNvPr>
          <p:cNvSpPr>
            <a:spLocks noGrp="1"/>
          </p:cNvSpPr>
          <p:nvPr>
            <p:ph sz="quarter" idx="4"/>
          </p:nvPr>
        </p:nvSpPr>
        <p:spPr/>
        <p:txBody>
          <a:bodyPr/>
          <a:lstStyle/>
          <a:p>
            <a:r>
              <a:rPr lang="en-US" dirty="0"/>
              <a:t>Potential contribution to the global economy $15.7 trillion</a:t>
            </a:r>
          </a:p>
          <a:p>
            <a:r>
              <a:rPr lang="en-US" dirty="0"/>
              <a:t>Extra 5 - 26% GDP depending on region, for example 10% Europe</a:t>
            </a:r>
          </a:p>
          <a:p>
            <a:r>
              <a:rPr lang="en-US" dirty="0"/>
              <a:t>Explore the AI impact by sector in their </a:t>
            </a:r>
            <a:r>
              <a:rPr lang="en-US" dirty="0">
                <a:solidFill>
                  <a:schemeClr val="accent4"/>
                </a:solidFill>
                <a:hlinkClick r:id="rId4">
                  <a:extLst>
                    <a:ext uri="{A12FA001-AC4F-418D-AE19-62706E023703}">
                      <ahyp:hlinkClr xmlns:ahyp="http://schemas.microsoft.com/office/drawing/2018/hyperlinkcolor" val="tx"/>
                    </a:ext>
                  </a:extLst>
                </a:hlinkClick>
              </a:rPr>
              <a:t>interactive tool</a:t>
            </a:r>
            <a:endParaRPr lang="en-US" dirty="0">
              <a:solidFill>
                <a:schemeClr val="accent4"/>
              </a:solidFill>
            </a:endParaRPr>
          </a:p>
          <a:p>
            <a:r>
              <a:rPr lang="en-US" dirty="0">
                <a:solidFill>
                  <a:schemeClr val="accent4"/>
                </a:solidFill>
                <a:hlinkClick r:id="rId5">
                  <a:extLst>
                    <a:ext uri="{A12FA001-AC4F-418D-AE19-62706E023703}">
                      <ahyp:hlinkClr xmlns:ahyp="http://schemas.microsoft.com/office/drawing/2018/hyperlinkcolor" val="tx"/>
                    </a:ext>
                  </a:extLst>
                </a:hlinkClick>
              </a:rPr>
              <a:t>Full report</a:t>
            </a:r>
            <a:endParaRPr lang="en-US" dirty="0">
              <a:solidFill>
                <a:schemeClr val="accent4"/>
              </a:solidFill>
            </a:endParaRPr>
          </a:p>
        </p:txBody>
      </p:sp>
      <p:sp>
        <p:nvSpPr>
          <p:cNvPr id="6" name="Slide Number Placeholder 5">
            <a:extLst>
              <a:ext uri="{FF2B5EF4-FFF2-40B4-BE49-F238E27FC236}">
                <a16:creationId xmlns:a16="http://schemas.microsoft.com/office/drawing/2014/main" id="{3C6308A8-C70F-3941-98BD-F4D3B6451D76}"/>
              </a:ext>
            </a:extLst>
          </p:cNvPr>
          <p:cNvSpPr>
            <a:spLocks noGrp="1"/>
          </p:cNvSpPr>
          <p:nvPr>
            <p:ph type="sldNum" sz="quarter" idx="12"/>
          </p:nvPr>
        </p:nvSpPr>
        <p:spPr/>
        <p:txBody>
          <a:bodyPr/>
          <a:lstStyle/>
          <a:p>
            <a:fld id="{CB40DCDA-36E0-43CF-9ABA-CD86176B7A24}" type="slidenum">
              <a:rPr lang="en-GB" smtClean="0"/>
              <a:t>5</a:t>
            </a:fld>
            <a:endParaRPr lang="en-GB"/>
          </a:p>
        </p:txBody>
      </p:sp>
      <p:sp>
        <p:nvSpPr>
          <p:cNvPr id="7" name="Title 6">
            <a:extLst>
              <a:ext uri="{FF2B5EF4-FFF2-40B4-BE49-F238E27FC236}">
                <a16:creationId xmlns:a16="http://schemas.microsoft.com/office/drawing/2014/main" id="{B3E9828E-CE3B-3842-A05A-C98B447D62BD}"/>
              </a:ext>
            </a:extLst>
          </p:cNvPr>
          <p:cNvSpPr>
            <a:spLocks noGrp="1"/>
          </p:cNvSpPr>
          <p:nvPr>
            <p:ph type="title"/>
          </p:nvPr>
        </p:nvSpPr>
        <p:spPr>
          <a:xfrm>
            <a:off x="838200" y="761020"/>
            <a:ext cx="4569071" cy="701731"/>
          </a:xfrm>
        </p:spPr>
        <p:txBody>
          <a:bodyPr/>
          <a:lstStyle/>
          <a:p>
            <a:r>
              <a:rPr lang="en-US" dirty="0"/>
              <a:t>AI value by 2030</a:t>
            </a:r>
          </a:p>
        </p:txBody>
      </p:sp>
    </p:spTree>
    <p:extLst>
      <p:ext uri="{BB962C8B-B14F-4D97-AF65-F5344CB8AC3E}">
        <p14:creationId xmlns:p14="http://schemas.microsoft.com/office/powerpoint/2010/main" val="682353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886ED3-254A-5649-992C-67EF3C662D28}"/>
              </a:ext>
            </a:extLst>
          </p:cNvPr>
          <p:cNvSpPr>
            <a:spLocks noGrp="1"/>
          </p:cNvSpPr>
          <p:nvPr>
            <p:ph type="sldNum" sz="quarter" idx="12"/>
          </p:nvPr>
        </p:nvSpPr>
        <p:spPr/>
        <p:txBody>
          <a:bodyPr/>
          <a:lstStyle/>
          <a:p>
            <a:fld id="{CB40DCDA-36E0-43CF-9ABA-CD86176B7A24}" type="slidenum">
              <a:rPr lang="en-GB" smtClean="0"/>
              <a:pPr/>
              <a:t>6</a:t>
            </a:fld>
            <a:endParaRPr lang="en-GB" dirty="0"/>
          </a:p>
        </p:txBody>
      </p:sp>
      <p:sp>
        <p:nvSpPr>
          <p:cNvPr id="3" name="Title 2">
            <a:extLst>
              <a:ext uri="{FF2B5EF4-FFF2-40B4-BE49-F238E27FC236}">
                <a16:creationId xmlns:a16="http://schemas.microsoft.com/office/drawing/2014/main" id="{2B05326D-84A1-4E48-A1F5-19EF81D93D58}"/>
              </a:ext>
            </a:extLst>
          </p:cNvPr>
          <p:cNvSpPr>
            <a:spLocks noGrp="1"/>
          </p:cNvSpPr>
          <p:nvPr>
            <p:ph type="title"/>
          </p:nvPr>
        </p:nvSpPr>
        <p:spPr>
          <a:xfrm>
            <a:off x="838200" y="761020"/>
            <a:ext cx="3614836" cy="701731"/>
          </a:xfrm>
        </p:spPr>
        <p:txBody>
          <a:bodyPr/>
          <a:lstStyle/>
          <a:p>
            <a:r>
              <a:rPr lang="en-US" dirty="0"/>
              <a:t>AI value map</a:t>
            </a:r>
          </a:p>
        </p:txBody>
      </p:sp>
      <p:graphicFrame>
        <p:nvGraphicFramePr>
          <p:cNvPr id="5" name="Content Placeholder 4">
            <a:extLst>
              <a:ext uri="{FF2B5EF4-FFF2-40B4-BE49-F238E27FC236}">
                <a16:creationId xmlns:a16="http://schemas.microsoft.com/office/drawing/2014/main" id="{74828D6D-EA76-DF47-AADE-78A35E1A43C3}"/>
              </a:ext>
            </a:extLst>
          </p:cNvPr>
          <p:cNvGraphicFramePr>
            <a:graphicFrameLocks noGrp="1"/>
          </p:cNvGraphicFramePr>
          <p:nvPr>
            <p:ph idx="1"/>
            <p:extLst>
              <p:ext uri="{D42A27DB-BD31-4B8C-83A1-F6EECF244321}">
                <p14:modId xmlns:p14="http://schemas.microsoft.com/office/powerpoint/2010/main" val="179629060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91C1A523-313E-9044-A6A2-100D290EBFA2}"/>
              </a:ext>
            </a:extLst>
          </p:cNvPr>
          <p:cNvSpPr txBox="1"/>
          <p:nvPr/>
        </p:nvSpPr>
        <p:spPr>
          <a:xfrm>
            <a:off x="8338930" y="3816628"/>
            <a:ext cx="1830116" cy="646331"/>
          </a:xfrm>
          <a:prstGeom prst="rect">
            <a:avLst/>
          </a:prstGeom>
          <a:noFill/>
        </p:spPr>
        <p:txBody>
          <a:bodyPr wrap="none" rtlCol="0">
            <a:spAutoFit/>
          </a:bodyPr>
          <a:lstStyle/>
          <a:p>
            <a:r>
              <a:rPr lang="en-US" dirty="0">
                <a:solidFill>
                  <a:schemeClr val="accent6"/>
                </a:solidFill>
              </a:rPr>
              <a:t>Top-line impact</a:t>
            </a:r>
          </a:p>
          <a:p>
            <a:r>
              <a:rPr lang="en-US" dirty="0">
                <a:solidFill>
                  <a:schemeClr val="accent6"/>
                </a:solidFill>
              </a:rPr>
              <a:t>Revenue increase</a:t>
            </a:r>
          </a:p>
        </p:txBody>
      </p:sp>
      <p:sp>
        <p:nvSpPr>
          <p:cNvPr id="7" name="TextBox 6">
            <a:extLst>
              <a:ext uri="{FF2B5EF4-FFF2-40B4-BE49-F238E27FC236}">
                <a16:creationId xmlns:a16="http://schemas.microsoft.com/office/drawing/2014/main" id="{69EB1BCD-4FCD-BC47-A756-D371842D2FD8}"/>
              </a:ext>
            </a:extLst>
          </p:cNvPr>
          <p:cNvSpPr txBox="1"/>
          <p:nvPr/>
        </p:nvSpPr>
        <p:spPr>
          <a:xfrm>
            <a:off x="1951381" y="3816628"/>
            <a:ext cx="1996957" cy="646331"/>
          </a:xfrm>
          <a:prstGeom prst="rect">
            <a:avLst/>
          </a:prstGeom>
          <a:noFill/>
        </p:spPr>
        <p:txBody>
          <a:bodyPr wrap="none" rtlCol="0">
            <a:spAutoFit/>
          </a:bodyPr>
          <a:lstStyle/>
          <a:p>
            <a:r>
              <a:rPr lang="en-US" dirty="0">
                <a:solidFill>
                  <a:schemeClr val="accent6"/>
                </a:solidFill>
              </a:rPr>
              <a:t>Bottom-line impact</a:t>
            </a:r>
          </a:p>
          <a:p>
            <a:r>
              <a:rPr lang="en-US" dirty="0">
                <a:solidFill>
                  <a:schemeClr val="accent6"/>
                </a:solidFill>
              </a:rPr>
              <a:t>Cost decrease</a:t>
            </a:r>
          </a:p>
        </p:txBody>
      </p:sp>
      <p:sp>
        <p:nvSpPr>
          <p:cNvPr id="8" name="TextBox 7">
            <a:extLst>
              <a:ext uri="{FF2B5EF4-FFF2-40B4-BE49-F238E27FC236}">
                <a16:creationId xmlns:a16="http://schemas.microsoft.com/office/drawing/2014/main" id="{45262C7D-522B-B64A-B2AB-A10F0A095644}"/>
              </a:ext>
            </a:extLst>
          </p:cNvPr>
          <p:cNvSpPr txBox="1"/>
          <p:nvPr/>
        </p:nvSpPr>
        <p:spPr>
          <a:xfrm>
            <a:off x="4744315" y="1456293"/>
            <a:ext cx="2703369" cy="369332"/>
          </a:xfrm>
          <a:prstGeom prst="rect">
            <a:avLst/>
          </a:prstGeom>
          <a:noFill/>
        </p:spPr>
        <p:txBody>
          <a:bodyPr wrap="none" rtlCol="0">
            <a:spAutoFit/>
          </a:bodyPr>
          <a:lstStyle/>
          <a:p>
            <a:r>
              <a:rPr lang="en-US" dirty="0">
                <a:solidFill>
                  <a:schemeClr val="accent6"/>
                </a:solidFill>
              </a:rPr>
              <a:t>Unknown result (generate)</a:t>
            </a:r>
          </a:p>
        </p:txBody>
      </p:sp>
      <p:sp>
        <p:nvSpPr>
          <p:cNvPr id="9" name="TextBox 8">
            <a:extLst>
              <a:ext uri="{FF2B5EF4-FFF2-40B4-BE49-F238E27FC236}">
                <a16:creationId xmlns:a16="http://schemas.microsoft.com/office/drawing/2014/main" id="{14B94759-E4C2-D048-8A30-35A2131F20DD}"/>
              </a:ext>
            </a:extLst>
          </p:cNvPr>
          <p:cNvSpPr txBox="1"/>
          <p:nvPr/>
        </p:nvSpPr>
        <p:spPr>
          <a:xfrm>
            <a:off x="4882879" y="6176963"/>
            <a:ext cx="2426242" cy="369332"/>
          </a:xfrm>
          <a:prstGeom prst="rect">
            <a:avLst/>
          </a:prstGeom>
          <a:noFill/>
        </p:spPr>
        <p:txBody>
          <a:bodyPr wrap="none" rtlCol="0">
            <a:spAutoFit/>
          </a:bodyPr>
          <a:lstStyle/>
          <a:p>
            <a:r>
              <a:rPr lang="en-US" dirty="0">
                <a:solidFill>
                  <a:schemeClr val="accent6"/>
                </a:solidFill>
              </a:rPr>
              <a:t>Known result (replicate)</a:t>
            </a:r>
          </a:p>
        </p:txBody>
      </p:sp>
      <p:sp>
        <p:nvSpPr>
          <p:cNvPr id="10" name="TextBox 9">
            <a:extLst>
              <a:ext uri="{FF2B5EF4-FFF2-40B4-BE49-F238E27FC236}">
                <a16:creationId xmlns:a16="http://schemas.microsoft.com/office/drawing/2014/main" id="{7214B0DF-CA49-3A4C-94A1-33979086E65C}"/>
              </a:ext>
            </a:extLst>
          </p:cNvPr>
          <p:cNvSpPr txBox="1"/>
          <p:nvPr/>
        </p:nvSpPr>
        <p:spPr>
          <a:xfrm>
            <a:off x="838200" y="6176963"/>
            <a:ext cx="2370008" cy="369332"/>
          </a:xfrm>
          <a:prstGeom prst="rect">
            <a:avLst/>
          </a:prstGeom>
          <a:noFill/>
        </p:spPr>
        <p:txBody>
          <a:bodyPr wrap="none" rtlCol="0">
            <a:spAutoFit/>
          </a:bodyPr>
          <a:lstStyle/>
          <a:p>
            <a:r>
              <a:rPr lang="en-US" dirty="0">
                <a:solidFill>
                  <a:schemeClr val="accent4"/>
                </a:solidFill>
                <a:hlinkClick r:id="rId8">
                  <a:extLst>
                    <a:ext uri="{A12FA001-AC4F-418D-AE19-62706E023703}">
                      <ahyp:hlinkClr xmlns:ahyp="http://schemas.microsoft.com/office/drawing/2018/hyperlinkcolor" val="tx"/>
                    </a:ext>
                  </a:extLst>
                </a:hlinkClick>
              </a:rPr>
              <a:t>Deloitte – AI value map</a:t>
            </a:r>
            <a:endParaRPr lang="en-US" dirty="0">
              <a:solidFill>
                <a:schemeClr val="accent4"/>
              </a:solidFill>
            </a:endParaRPr>
          </a:p>
        </p:txBody>
      </p:sp>
    </p:spTree>
    <p:extLst>
      <p:ext uri="{BB962C8B-B14F-4D97-AF65-F5344CB8AC3E}">
        <p14:creationId xmlns:p14="http://schemas.microsoft.com/office/powerpoint/2010/main" val="3149454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FE9849E-F098-234E-A39C-24C651827577}"/>
              </a:ext>
            </a:extLst>
          </p:cNvPr>
          <p:cNvSpPr>
            <a:spLocks noGrp="1"/>
          </p:cNvSpPr>
          <p:nvPr>
            <p:ph type="body" idx="1"/>
          </p:nvPr>
        </p:nvSpPr>
        <p:spPr/>
        <p:txBody>
          <a:bodyPr>
            <a:normAutofit/>
          </a:bodyPr>
          <a:lstStyle/>
          <a:p>
            <a:r>
              <a:rPr lang="en-US" sz="2800" dirty="0">
                <a:solidFill>
                  <a:schemeClr val="accent6"/>
                </a:solidFill>
              </a:rPr>
              <a:t>Automation</a:t>
            </a:r>
          </a:p>
        </p:txBody>
      </p:sp>
      <p:sp>
        <p:nvSpPr>
          <p:cNvPr id="6" name="Content Placeholder 5">
            <a:extLst>
              <a:ext uri="{FF2B5EF4-FFF2-40B4-BE49-F238E27FC236}">
                <a16:creationId xmlns:a16="http://schemas.microsoft.com/office/drawing/2014/main" id="{683AC325-34F9-BF4F-A3FA-5499266B3360}"/>
              </a:ext>
            </a:extLst>
          </p:cNvPr>
          <p:cNvSpPr>
            <a:spLocks noGrp="1"/>
          </p:cNvSpPr>
          <p:nvPr>
            <p:ph sz="half" idx="2"/>
          </p:nvPr>
        </p:nvSpPr>
        <p:spPr/>
        <p:txBody>
          <a:bodyPr/>
          <a:lstStyle/>
          <a:p>
            <a:r>
              <a:rPr lang="en-GB" dirty="0"/>
              <a:t>Machines completely </a:t>
            </a:r>
            <a:r>
              <a:rPr lang="en-GB" dirty="0">
                <a:solidFill>
                  <a:schemeClr val="accent6"/>
                </a:solidFill>
              </a:rPr>
              <a:t>take over </a:t>
            </a:r>
            <a:r>
              <a:rPr lang="en-GB" dirty="0"/>
              <a:t>a human task</a:t>
            </a:r>
          </a:p>
          <a:p>
            <a:r>
              <a:rPr lang="en-US" dirty="0">
                <a:solidFill>
                  <a:schemeClr val="accent6"/>
                </a:solidFill>
              </a:rPr>
              <a:t>Remove</a:t>
            </a:r>
            <a:r>
              <a:rPr lang="en-US" dirty="0"/>
              <a:t> a human from a process</a:t>
            </a:r>
          </a:p>
          <a:p>
            <a:endParaRPr lang="en-US" dirty="0"/>
          </a:p>
          <a:p>
            <a:r>
              <a:rPr lang="en-US" dirty="0"/>
              <a:t>Good for processes with</a:t>
            </a:r>
          </a:p>
          <a:p>
            <a:pPr lvl="1"/>
            <a:r>
              <a:rPr lang="en-US" dirty="0"/>
              <a:t>Low data complexity</a:t>
            </a:r>
          </a:p>
          <a:p>
            <a:pPr lvl="1"/>
            <a:r>
              <a:rPr lang="en-US" dirty="0"/>
              <a:t>Low work complexity</a:t>
            </a:r>
          </a:p>
        </p:txBody>
      </p:sp>
      <p:sp>
        <p:nvSpPr>
          <p:cNvPr id="7" name="Text Placeholder 6">
            <a:extLst>
              <a:ext uri="{FF2B5EF4-FFF2-40B4-BE49-F238E27FC236}">
                <a16:creationId xmlns:a16="http://schemas.microsoft.com/office/drawing/2014/main" id="{75C3B7DE-BB9E-5041-9654-189B39F4973F}"/>
              </a:ext>
            </a:extLst>
          </p:cNvPr>
          <p:cNvSpPr>
            <a:spLocks noGrp="1"/>
          </p:cNvSpPr>
          <p:nvPr>
            <p:ph type="body" sz="quarter" idx="3"/>
          </p:nvPr>
        </p:nvSpPr>
        <p:spPr/>
        <p:txBody>
          <a:bodyPr>
            <a:normAutofit/>
          </a:bodyPr>
          <a:lstStyle/>
          <a:p>
            <a:r>
              <a:rPr lang="en-US" sz="2800" dirty="0">
                <a:solidFill>
                  <a:schemeClr val="accent6"/>
                </a:solidFill>
              </a:rPr>
              <a:t>Augmentation</a:t>
            </a:r>
          </a:p>
        </p:txBody>
      </p:sp>
      <p:sp>
        <p:nvSpPr>
          <p:cNvPr id="8" name="Content Placeholder 7">
            <a:extLst>
              <a:ext uri="{FF2B5EF4-FFF2-40B4-BE49-F238E27FC236}">
                <a16:creationId xmlns:a16="http://schemas.microsoft.com/office/drawing/2014/main" id="{7E366DCD-7C95-2D48-8009-C1A6C47B25CF}"/>
              </a:ext>
            </a:extLst>
          </p:cNvPr>
          <p:cNvSpPr>
            <a:spLocks noGrp="1"/>
          </p:cNvSpPr>
          <p:nvPr>
            <p:ph sz="quarter" idx="4"/>
          </p:nvPr>
        </p:nvSpPr>
        <p:spPr/>
        <p:txBody>
          <a:bodyPr/>
          <a:lstStyle/>
          <a:p>
            <a:r>
              <a:rPr lang="en-US" dirty="0"/>
              <a:t>Machines and humans closely </a:t>
            </a:r>
            <a:r>
              <a:rPr lang="en-US" dirty="0">
                <a:solidFill>
                  <a:schemeClr val="accent6"/>
                </a:solidFill>
              </a:rPr>
              <a:t>collaborate</a:t>
            </a:r>
            <a:r>
              <a:rPr lang="en-US" dirty="0"/>
              <a:t> on a task</a:t>
            </a:r>
          </a:p>
          <a:p>
            <a:r>
              <a:rPr lang="en-US" dirty="0">
                <a:solidFill>
                  <a:schemeClr val="accent6"/>
                </a:solidFill>
              </a:rPr>
              <a:t>Empower</a:t>
            </a:r>
            <a:r>
              <a:rPr lang="en-US" dirty="0"/>
              <a:t> a human in a process</a:t>
            </a:r>
          </a:p>
          <a:p>
            <a:endParaRPr lang="en-US" dirty="0"/>
          </a:p>
          <a:p>
            <a:r>
              <a:rPr lang="en-US" dirty="0"/>
              <a:t>Good for processes with</a:t>
            </a:r>
          </a:p>
          <a:p>
            <a:pPr lvl="1"/>
            <a:r>
              <a:rPr lang="en-US" dirty="0"/>
              <a:t>High data complexity</a:t>
            </a:r>
          </a:p>
          <a:p>
            <a:pPr lvl="1"/>
            <a:r>
              <a:rPr lang="en-US" dirty="0"/>
              <a:t>High work complexity</a:t>
            </a:r>
          </a:p>
        </p:txBody>
      </p:sp>
      <p:sp>
        <p:nvSpPr>
          <p:cNvPr id="2" name="Slide Number Placeholder 1">
            <a:extLst>
              <a:ext uri="{FF2B5EF4-FFF2-40B4-BE49-F238E27FC236}">
                <a16:creationId xmlns:a16="http://schemas.microsoft.com/office/drawing/2014/main" id="{3E00C546-E8C9-F24F-BFBA-377E0D90BCAD}"/>
              </a:ext>
            </a:extLst>
          </p:cNvPr>
          <p:cNvSpPr>
            <a:spLocks noGrp="1"/>
          </p:cNvSpPr>
          <p:nvPr>
            <p:ph type="sldNum" sz="quarter" idx="12"/>
          </p:nvPr>
        </p:nvSpPr>
        <p:spPr/>
        <p:txBody>
          <a:bodyPr/>
          <a:lstStyle/>
          <a:p>
            <a:fld id="{CB40DCDA-36E0-43CF-9ABA-CD86176B7A24}" type="slidenum">
              <a:rPr lang="en-GB" smtClean="0"/>
              <a:pPr/>
              <a:t>7</a:t>
            </a:fld>
            <a:endParaRPr lang="en-GB" dirty="0"/>
          </a:p>
        </p:txBody>
      </p:sp>
      <p:sp>
        <p:nvSpPr>
          <p:cNvPr id="3" name="Title 2">
            <a:extLst>
              <a:ext uri="{FF2B5EF4-FFF2-40B4-BE49-F238E27FC236}">
                <a16:creationId xmlns:a16="http://schemas.microsoft.com/office/drawing/2014/main" id="{306E974A-2A85-AC43-9A81-B7B2FADFE6CA}"/>
              </a:ext>
            </a:extLst>
          </p:cNvPr>
          <p:cNvSpPr>
            <a:spLocks noGrp="1"/>
          </p:cNvSpPr>
          <p:nvPr>
            <p:ph type="title"/>
          </p:nvPr>
        </p:nvSpPr>
        <p:spPr/>
        <p:txBody>
          <a:bodyPr/>
          <a:lstStyle/>
          <a:p>
            <a:r>
              <a:rPr lang="en-US" dirty="0"/>
              <a:t>Automation vs Augmentation</a:t>
            </a:r>
          </a:p>
        </p:txBody>
      </p:sp>
    </p:spTree>
    <p:extLst>
      <p:ext uri="{BB962C8B-B14F-4D97-AF65-F5344CB8AC3E}">
        <p14:creationId xmlns:p14="http://schemas.microsoft.com/office/powerpoint/2010/main" val="3977374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23BD4A-F6EA-E041-B503-4D017E194578}"/>
              </a:ext>
            </a:extLst>
          </p:cNvPr>
          <p:cNvSpPr>
            <a:spLocks noGrp="1"/>
          </p:cNvSpPr>
          <p:nvPr>
            <p:ph type="body" idx="1"/>
          </p:nvPr>
        </p:nvSpPr>
        <p:spPr/>
        <p:txBody>
          <a:bodyPr>
            <a:normAutofit/>
          </a:bodyPr>
          <a:lstStyle/>
          <a:p>
            <a:r>
              <a:rPr lang="en-US" sz="2800" dirty="0">
                <a:solidFill>
                  <a:schemeClr val="accent6"/>
                </a:solidFill>
              </a:rPr>
              <a:t>Data complexity</a:t>
            </a:r>
          </a:p>
        </p:txBody>
      </p:sp>
      <p:sp>
        <p:nvSpPr>
          <p:cNvPr id="3" name="Content Placeholder 2">
            <a:extLst>
              <a:ext uri="{FF2B5EF4-FFF2-40B4-BE49-F238E27FC236}">
                <a16:creationId xmlns:a16="http://schemas.microsoft.com/office/drawing/2014/main" id="{A08CAAF6-FA3F-7543-8939-691990E9AA61}"/>
              </a:ext>
            </a:extLst>
          </p:cNvPr>
          <p:cNvSpPr>
            <a:spLocks noGrp="1"/>
          </p:cNvSpPr>
          <p:nvPr>
            <p:ph sz="half" idx="2"/>
          </p:nvPr>
        </p:nvSpPr>
        <p:spPr/>
        <p:txBody>
          <a:bodyPr>
            <a:normAutofit lnSpcReduction="10000"/>
          </a:bodyPr>
          <a:lstStyle/>
          <a:p>
            <a:r>
              <a:rPr lang="en-US" dirty="0"/>
              <a:t>Low complexity</a:t>
            </a:r>
          </a:p>
          <a:p>
            <a:pPr lvl="1"/>
            <a:r>
              <a:rPr lang="en-US" dirty="0"/>
              <a:t>Structured and simple</a:t>
            </a:r>
          </a:p>
          <a:p>
            <a:pPr lvl="1"/>
            <a:r>
              <a:rPr lang="en-US" dirty="0"/>
              <a:t>Easy to interpret for a computer</a:t>
            </a:r>
          </a:p>
          <a:p>
            <a:pPr lvl="1"/>
            <a:r>
              <a:rPr lang="en-US" dirty="0"/>
              <a:t>Numbers and strings</a:t>
            </a:r>
          </a:p>
          <a:p>
            <a:pPr lvl="1"/>
            <a:endParaRPr lang="en-US" dirty="0"/>
          </a:p>
          <a:p>
            <a:r>
              <a:rPr lang="en-US" dirty="0"/>
              <a:t>High complexity</a:t>
            </a:r>
          </a:p>
          <a:p>
            <a:pPr lvl="1"/>
            <a:r>
              <a:rPr lang="en-US" dirty="0"/>
              <a:t>Unstructured</a:t>
            </a:r>
          </a:p>
          <a:p>
            <a:pPr lvl="1"/>
            <a:r>
              <a:rPr lang="en-US" dirty="0"/>
              <a:t>Up for interpretation</a:t>
            </a:r>
          </a:p>
          <a:p>
            <a:pPr lvl="1"/>
            <a:r>
              <a:rPr lang="en-US" dirty="0"/>
              <a:t>Images, videos, music and voices</a:t>
            </a:r>
          </a:p>
        </p:txBody>
      </p:sp>
      <p:sp>
        <p:nvSpPr>
          <p:cNvPr id="4" name="Text Placeholder 3">
            <a:extLst>
              <a:ext uri="{FF2B5EF4-FFF2-40B4-BE49-F238E27FC236}">
                <a16:creationId xmlns:a16="http://schemas.microsoft.com/office/drawing/2014/main" id="{3412D64D-3931-7C49-A12D-5DCC096EC2E9}"/>
              </a:ext>
            </a:extLst>
          </p:cNvPr>
          <p:cNvSpPr>
            <a:spLocks noGrp="1"/>
          </p:cNvSpPr>
          <p:nvPr>
            <p:ph type="body" sz="quarter" idx="3"/>
          </p:nvPr>
        </p:nvSpPr>
        <p:spPr/>
        <p:txBody>
          <a:bodyPr>
            <a:normAutofit/>
          </a:bodyPr>
          <a:lstStyle/>
          <a:p>
            <a:r>
              <a:rPr lang="en-US" sz="2800" dirty="0">
                <a:solidFill>
                  <a:schemeClr val="accent6"/>
                </a:solidFill>
              </a:rPr>
              <a:t>Work complexity</a:t>
            </a:r>
          </a:p>
        </p:txBody>
      </p:sp>
      <p:sp>
        <p:nvSpPr>
          <p:cNvPr id="5" name="Content Placeholder 4">
            <a:extLst>
              <a:ext uri="{FF2B5EF4-FFF2-40B4-BE49-F238E27FC236}">
                <a16:creationId xmlns:a16="http://schemas.microsoft.com/office/drawing/2014/main" id="{C36E739A-7DE8-7441-BEB0-611BA59B8C30}"/>
              </a:ext>
            </a:extLst>
          </p:cNvPr>
          <p:cNvSpPr>
            <a:spLocks noGrp="1"/>
          </p:cNvSpPr>
          <p:nvPr>
            <p:ph sz="quarter" idx="4"/>
          </p:nvPr>
        </p:nvSpPr>
        <p:spPr/>
        <p:txBody>
          <a:bodyPr/>
          <a:lstStyle/>
          <a:p>
            <a:r>
              <a:rPr lang="en-US" dirty="0"/>
              <a:t>Low complexity</a:t>
            </a:r>
          </a:p>
          <a:p>
            <a:pPr lvl="1"/>
            <a:r>
              <a:rPr lang="en-US" dirty="0"/>
              <a:t>Clearly defined rules and routines</a:t>
            </a:r>
          </a:p>
          <a:p>
            <a:pPr lvl="1"/>
            <a:r>
              <a:rPr lang="en-US" dirty="0"/>
              <a:t>Predictable</a:t>
            </a:r>
          </a:p>
          <a:p>
            <a:pPr lvl="1"/>
            <a:endParaRPr lang="en-US" dirty="0"/>
          </a:p>
          <a:p>
            <a:r>
              <a:rPr lang="en-US" dirty="0"/>
              <a:t>High complexity</a:t>
            </a:r>
          </a:p>
          <a:p>
            <a:pPr lvl="1"/>
            <a:r>
              <a:rPr lang="en-US" dirty="0"/>
              <a:t>Ad hoc</a:t>
            </a:r>
          </a:p>
          <a:p>
            <a:pPr lvl="1"/>
            <a:r>
              <a:rPr lang="en-US" dirty="0"/>
              <a:t>Unpredictable</a:t>
            </a:r>
          </a:p>
          <a:p>
            <a:pPr lvl="1"/>
            <a:r>
              <a:rPr lang="en-US" dirty="0"/>
              <a:t>Requires judgement skills</a:t>
            </a:r>
          </a:p>
        </p:txBody>
      </p:sp>
      <p:sp>
        <p:nvSpPr>
          <p:cNvPr id="6" name="Slide Number Placeholder 5">
            <a:extLst>
              <a:ext uri="{FF2B5EF4-FFF2-40B4-BE49-F238E27FC236}">
                <a16:creationId xmlns:a16="http://schemas.microsoft.com/office/drawing/2014/main" id="{0FA5B33F-05D0-EE4D-968C-2A6E72ECEFC2}"/>
              </a:ext>
            </a:extLst>
          </p:cNvPr>
          <p:cNvSpPr>
            <a:spLocks noGrp="1"/>
          </p:cNvSpPr>
          <p:nvPr>
            <p:ph type="sldNum" sz="quarter" idx="12"/>
          </p:nvPr>
        </p:nvSpPr>
        <p:spPr/>
        <p:txBody>
          <a:bodyPr/>
          <a:lstStyle/>
          <a:p>
            <a:fld id="{CB40DCDA-36E0-43CF-9ABA-CD86176B7A24}" type="slidenum">
              <a:rPr lang="en-GB" smtClean="0"/>
              <a:t>8</a:t>
            </a:fld>
            <a:endParaRPr lang="en-GB"/>
          </a:p>
        </p:txBody>
      </p:sp>
      <p:sp>
        <p:nvSpPr>
          <p:cNvPr id="7" name="Title 6">
            <a:extLst>
              <a:ext uri="{FF2B5EF4-FFF2-40B4-BE49-F238E27FC236}">
                <a16:creationId xmlns:a16="http://schemas.microsoft.com/office/drawing/2014/main" id="{BC42321C-202B-DC4F-81F9-100B3C10266A}"/>
              </a:ext>
            </a:extLst>
          </p:cNvPr>
          <p:cNvSpPr>
            <a:spLocks noGrp="1"/>
          </p:cNvSpPr>
          <p:nvPr>
            <p:ph type="title"/>
          </p:nvPr>
        </p:nvSpPr>
        <p:spPr>
          <a:xfrm>
            <a:off x="838200" y="761020"/>
            <a:ext cx="7151958" cy="701731"/>
          </a:xfrm>
        </p:spPr>
        <p:txBody>
          <a:bodyPr/>
          <a:lstStyle/>
          <a:p>
            <a:r>
              <a:rPr lang="en-US" dirty="0"/>
              <a:t>Data and Work complexity</a:t>
            </a:r>
          </a:p>
        </p:txBody>
      </p:sp>
    </p:spTree>
    <p:extLst>
      <p:ext uri="{BB962C8B-B14F-4D97-AF65-F5344CB8AC3E}">
        <p14:creationId xmlns:p14="http://schemas.microsoft.com/office/powerpoint/2010/main" val="1442125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886ED3-254A-5649-992C-67EF3C662D28}"/>
              </a:ext>
            </a:extLst>
          </p:cNvPr>
          <p:cNvSpPr>
            <a:spLocks noGrp="1"/>
          </p:cNvSpPr>
          <p:nvPr>
            <p:ph type="sldNum" sz="quarter" idx="12"/>
          </p:nvPr>
        </p:nvSpPr>
        <p:spPr/>
        <p:txBody>
          <a:bodyPr/>
          <a:lstStyle/>
          <a:p>
            <a:fld id="{CB40DCDA-36E0-43CF-9ABA-CD86176B7A24}" type="slidenum">
              <a:rPr lang="en-GB" smtClean="0"/>
              <a:pPr/>
              <a:t>9</a:t>
            </a:fld>
            <a:endParaRPr lang="en-GB" dirty="0"/>
          </a:p>
        </p:txBody>
      </p:sp>
      <p:sp>
        <p:nvSpPr>
          <p:cNvPr id="3" name="Title 2">
            <a:extLst>
              <a:ext uri="{FF2B5EF4-FFF2-40B4-BE49-F238E27FC236}">
                <a16:creationId xmlns:a16="http://schemas.microsoft.com/office/drawing/2014/main" id="{2B05326D-84A1-4E48-A1F5-19EF81D93D58}"/>
              </a:ext>
            </a:extLst>
          </p:cNvPr>
          <p:cNvSpPr>
            <a:spLocks noGrp="1"/>
          </p:cNvSpPr>
          <p:nvPr>
            <p:ph type="title"/>
          </p:nvPr>
        </p:nvSpPr>
        <p:spPr>
          <a:xfrm>
            <a:off x="838200" y="761020"/>
            <a:ext cx="6995377" cy="701731"/>
          </a:xfrm>
        </p:spPr>
        <p:txBody>
          <a:bodyPr/>
          <a:lstStyle/>
          <a:p>
            <a:r>
              <a:rPr lang="en-US" dirty="0"/>
              <a:t>From AI to business value</a:t>
            </a:r>
          </a:p>
        </p:txBody>
      </p:sp>
      <p:graphicFrame>
        <p:nvGraphicFramePr>
          <p:cNvPr id="5" name="Content Placeholder 4">
            <a:extLst>
              <a:ext uri="{FF2B5EF4-FFF2-40B4-BE49-F238E27FC236}">
                <a16:creationId xmlns:a16="http://schemas.microsoft.com/office/drawing/2014/main" id="{74828D6D-EA76-DF47-AADE-78A35E1A43C3}"/>
              </a:ext>
            </a:extLst>
          </p:cNvPr>
          <p:cNvGraphicFramePr>
            <a:graphicFrameLocks noGrp="1"/>
          </p:cNvGraphicFramePr>
          <p:nvPr>
            <p:ph idx="1"/>
            <p:extLst>
              <p:ext uri="{D42A27DB-BD31-4B8C-83A1-F6EECF244321}">
                <p14:modId xmlns:p14="http://schemas.microsoft.com/office/powerpoint/2010/main" val="40004279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91C1A523-313E-9044-A6A2-100D290EBFA2}"/>
              </a:ext>
            </a:extLst>
          </p:cNvPr>
          <p:cNvSpPr txBox="1"/>
          <p:nvPr/>
        </p:nvSpPr>
        <p:spPr>
          <a:xfrm>
            <a:off x="8338930" y="3816628"/>
            <a:ext cx="2209772" cy="369332"/>
          </a:xfrm>
          <a:prstGeom prst="rect">
            <a:avLst/>
          </a:prstGeom>
          <a:noFill/>
        </p:spPr>
        <p:txBody>
          <a:bodyPr wrap="none" rtlCol="0">
            <a:spAutoFit/>
          </a:bodyPr>
          <a:lstStyle/>
          <a:p>
            <a:r>
              <a:rPr lang="en-US" dirty="0">
                <a:solidFill>
                  <a:schemeClr val="accent6"/>
                </a:solidFill>
              </a:rPr>
              <a:t>High work complexity</a:t>
            </a:r>
          </a:p>
        </p:txBody>
      </p:sp>
      <p:sp>
        <p:nvSpPr>
          <p:cNvPr id="7" name="TextBox 6">
            <a:extLst>
              <a:ext uri="{FF2B5EF4-FFF2-40B4-BE49-F238E27FC236}">
                <a16:creationId xmlns:a16="http://schemas.microsoft.com/office/drawing/2014/main" id="{69EB1BCD-4FCD-BC47-A756-D371842D2FD8}"/>
              </a:ext>
            </a:extLst>
          </p:cNvPr>
          <p:cNvSpPr txBox="1"/>
          <p:nvPr/>
        </p:nvSpPr>
        <p:spPr>
          <a:xfrm>
            <a:off x="1832111" y="3816628"/>
            <a:ext cx="2165593" cy="369332"/>
          </a:xfrm>
          <a:prstGeom prst="rect">
            <a:avLst/>
          </a:prstGeom>
          <a:noFill/>
        </p:spPr>
        <p:txBody>
          <a:bodyPr wrap="none" rtlCol="0">
            <a:spAutoFit/>
          </a:bodyPr>
          <a:lstStyle/>
          <a:p>
            <a:r>
              <a:rPr lang="en-US" dirty="0">
                <a:solidFill>
                  <a:schemeClr val="accent6"/>
                </a:solidFill>
              </a:rPr>
              <a:t>Low work complexity</a:t>
            </a:r>
          </a:p>
        </p:txBody>
      </p:sp>
      <p:sp>
        <p:nvSpPr>
          <p:cNvPr id="8" name="TextBox 7">
            <a:extLst>
              <a:ext uri="{FF2B5EF4-FFF2-40B4-BE49-F238E27FC236}">
                <a16:creationId xmlns:a16="http://schemas.microsoft.com/office/drawing/2014/main" id="{45262C7D-522B-B64A-B2AB-A10F0A095644}"/>
              </a:ext>
            </a:extLst>
          </p:cNvPr>
          <p:cNvSpPr txBox="1"/>
          <p:nvPr/>
        </p:nvSpPr>
        <p:spPr>
          <a:xfrm>
            <a:off x="5018171" y="1462751"/>
            <a:ext cx="2155655" cy="369332"/>
          </a:xfrm>
          <a:prstGeom prst="rect">
            <a:avLst/>
          </a:prstGeom>
          <a:noFill/>
        </p:spPr>
        <p:txBody>
          <a:bodyPr wrap="none" rtlCol="0">
            <a:spAutoFit/>
          </a:bodyPr>
          <a:lstStyle/>
          <a:p>
            <a:r>
              <a:rPr lang="en-US" dirty="0">
                <a:solidFill>
                  <a:schemeClr val="accent6"/>
                </a:solidFill>
              </a:rPr>
              <a:t>High data complexity</a:t>
            </a:r>
          </a:p>
        </p:txBody>
      </p:sp>
      <p:sp>
        <p:nvSpPr>
          <p:cNvPr id="9" name="TextBox 8">
            <a:extLst>
              <a:ext uri="{FF2B5EF4-FFF2-40B4-BE49-F238E27FC236}">
                <a16:creationId xmlns:a16="http://schemas.microsoft.com/office/drawing/2014/main" id="{14B94759-E4C2-D048-8A30-35A2131F20DD}"/>
              </a:ext>
            </a:extLst>
          </p:cNvPr>
          <p:cNvSpPr txBox="1"/>
          <p:nvPr/>
        </p:nvSpPr>
        <p:spPr>
          <a:xfrm>
            <a:off x="5040262" y="6176963"/>
            <a:ext cx="2111475" cy="369332"/>
          </a:xfrm>
          <a:prstGeom prst="rect">
            <a:avLst/>
          </a:prstGeom>
          <a:noFill/>
        </p:spPr>
        <p:txBody>
          <a:bodyPr wrap="none" rtlCol="0">
            <a:spAutoFit/>
          </a:bodyPr>
          <a:lstStyle/>
          <a:p>
            <a:r>
              <a:rPr lang="en-US" dirty="0">
                <a:solidFill>
                  <a:schemeClr val="accent6"/>
                </a:solidFill>
              </a:rPr>
              <a:t>Low data complexity</a:t>
            </a:r>
          </a:p>
        </p:txBody>
      </p:sp>
      <p:sp>
        <p:nvSpPr>
          <p:cNvPr id="10" name="TextBox 9">
            <a:extLst>
              <a:ext uri="{FF2B5EF4-FFF2-40B4-BE49-F238E27FC236}">
                <a16:creationId xmlns:a16="http://schemas.microsoft.com/office/drawing/2014/main" id="{7214B0DF-CA49-3A4C-94A1-33979086E65C}"/>
              </a:ext>
            </a:extLst>
          </p:cNvPr>
          <p:cNvSpPr txBox="1"/>
          <p:nvPr/>
        </p:nvSpPr>
        <p:spPr>
          <a:xfrm>
            <a:off x="838199" y="6341763"/>
            <a:ext cx="4142544" cy="369332"/>
          </a:xfrm>
          <a:prstGeom prst="rect">
            <a:avLst/>
          </a:prstGeom>
          <a:noFill/>
        </p:spPr>
        <p:txBody>
          <a:bodyPr wrap="none" rtlCol="0">
            <a:spAutoFit/>
          </a:bodyPr>
          <a:lstStyle/>
          <a:p>
            <a:r>
              <a:rPr lang="en-US" u="sng" dirty="0">
                <a:solidFill>
                  <a:schemeClr val="accent4"/>
                </a:solidFill>
                <a:hlinkClick r:id="rId8">
                  <a:extLst>
                    <a:ext uri="{A12FA001-AC4F-418D-AE19-62706E023703}">
                      <ahyp:hlinkClr xmlns:ahyp="http://schemas.microsoft.com/office/drawing/2018/hyperlinkcolor" val="tx"/>
                    </a:ext>
                  </a:extLst>
                </a:hlinkClick>
              </a:rPr>
              <a:t>Accenture – Turning AI into business valu</a:t>
            </a:r>
            <a:r>
              <a:rPr lang="en-US" u="sng" dirty="0">
                <a:solidFill>
                  <a:schemeClr val="accent4"/>
                </a:solidFill>
              </a:rPr>
              <a:t>e</a:t>
            </a:r>
          </a:p>
        </p:txBody>
      </p:sp>
      <p:sp>
        <p:nvSpPr>
          <p:cNvPr id="4" name="TextBox 3">
            <a:extLst>
              <a:ext uri="{FF2B5EF4-FFF2-40B4-BE49-F238E27FC236}">
                <a16:creationId xmlns:a16="http://schemas.microsoft.com/office/drawing/2014/main" id="{F015F6A2-172C-EA42-8AFF-F3E5A7E4156F}"/>
              </a:ext>
            </a:extLst>
          </p:cNvPr>
          <p:cNvSpPr txBox="1"/>
          <p:nvPr/>
        </p:nvSpPr>
        <p:spPr>
          <a:xfrm rot="2404166">
            <a:off x="3443247" y="5668477"/>
            <a:ext cx="1428981" cy="461665"/>
          </a:xfrm>
          <a:prstGeom prst="rect">
            <a:avLst/>
          </a:prstGeom>
          <a:noFill/>
        </p:spPr>
        <p:txBody>
          <a:bodyPr wrap="none" rtlCol="0">
            <a:spAutoFit/>
          </a:bodyPr>
          <a:lstStyle/>
          <a:p>
            <a:r>
              <a:rPr lang="en-US" sz="2400" dirty="0">
                <a:solidFill>
                  <a:schemeClr val="accent6"/>
                </a:solidFill>
              </a:rPr>
              <a:t>Automate</a:t>
            </a:r>
          </a:p>
        </p:txBody>
      </p:sp>
      <p:sp>
        <p:nvSpPr>
          <p:cNvPr id="11" name="TextBox 10">
            <a:extLst>
              <a:ext uri="{FF2B5EF4-FFF2-40B4-BE49-F238E27FC236}">
                <a16:creationId xmlns:a16="http://schemas.microsoft.com/office/drawing/2014/main" id="{E30F5085-D607-FE4A-A21B-64BA31502597}"/>
              </a:ext>
            </a:extLst>
          </p:cNvPr>
          <p:cNvSpPr txBox="1"/>
          <p:nvPr/>
        </p:nvSpPr>
        <p:spPr>
          <a:xfrm rot="2404166">
            <a:off x="7442120" y="1913960"/>
            <a:ext cx="1329531" cy="461665"/>
          </a:xfrm>
          <a:prstGeom prst="rect">
            <a:avLst/>
          </a:prstGeom>
          <a:noFill/>
        </p:spPr>
        <p:txBody>
          <a:bodyPr wrap="none" rtlCol="0">
            <a:spAutoFit/>
          </a:bodyPr>
          <a:lstStyle/>
          <a:p>
            <a:r>
              <a:rPr lang="en-US" sz="2400" dirty="0">
                <a:solidFill>
                  <a:schemeClr val="accent6"/>
                </a:solidFill>
              </a:rPr>
              <a:t>Augment</a:t>
            </a:r>
          </a:p>
        </p:txBody>
      </p:sp>
      <p:pic>
        <p:nvPicPr>
          <p:cNvPr id="13" name="Graphic 12" descr="Confused person outline">
            <a:extLst>
              <a:ext uri="{FF2B5EF4-FFF2-40B4-BE49-F238E27FC236}">
                <a16:creationId xmlns:a16="http://schemas.microsoft.com/office/drawing/2014/main" id="{748A3E6A-16D5-4D40-B07B-596553AE19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67305" y="5195136"/>
            <a:ext cx="532867" cy="532867"/>
          </a:xfrm>
          <a:prstGeom prst="rect">
            <a:avLst/>
          </a:prstGeom>
        </p:spPr>
      </p:pic>
      <p:pic>
        <p:nvPicPr>
          <p:cNvPr id="15" name="Graphic 14" descr="Robot outline">
            <a:extLst>
              <a:ext uri="{FF2B5EF4-FFF2-40B4-BE49-F238E27FC236}">
                <a16:creationId xmlns:a16="http://schemas.microsoft.com/office/drawing/2014/main" id="{33E3A571-D92C-6841-B7C6-02F7BA018FE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20236" y="4811990"/>
            <a:ext cx="914400" cy="914400"/>
          </a:xfrm>
          <a:prstGeom prst="rect">
            <a:avLst/>
          </a:prstGeom>
        </p:spPr>
      </p:pic>
      <p:pic>
        <p:nvPicPr>
          <p:cNvPr id="16" name="Graphic 15" descr="Confused person outline">
            <a:extLst>
              <a:ext uri="{FF2B5EF4-FFF2-40B4-BE49-F238E27FC236}">
                <a16:creationId xmlns:a16="http://schemas.microsoft.com/office/drawing/2014/main" id="{34F8E552-AE6F-3142-B88C-6B28E5BFDF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80743" y="3008340"/>
            <a:ext cx="719429" cy="719429"/>
          </a:xfrm>
          <a:prstGeom prst="rect">
            <a:avLst/>
          </a:prstGeom>
        </p:spPr>
      </p:pic>
      <p:pic>
        <p:nvPicPr>
          <p:cNvPr id="17" name="Graphic 16" descr="Robot outline">
            <a:extLst>
              <a:ext uri="{FF2B5EF4-FFF2-40B4-BE49-F238E27FC236}">
                <a16:creationId xmlns:a16="http://schemas.microsoft.com/office/drawing/2014/main" id="{1F521AFF-6C10-D746-9541-E8A37C8DEBF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20236" y="3014798"/>
            <a:ext cx="719430" cy="719430"/>
          </a:xfrm>
          <a:prstGeom prst="rect">
            <a:avLst/>
          </a:prstGeom>
        </p:spPr>
      </p:pic>
      <p:pic>
        <p:nvPicPr>
          <p:cNvPr id="18" name="Graphic 17" descr="Confused person outline">
            <a:extLst>
              <a:ext uri="{FF2B5EF4-FFF2-40B4-BE49-F238E27FC236}">
                <a16:creationId xmlns:a16="http://schemas.microsoft.com/office/drawing/2014/main" id="{F15C8D2B-E099-804B-801E-9C05736762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57366" y="2801895"/>
            <a:ext cx="914400" cy="914400"/>
          </a:xfrm>
          <a:prstGeom prst="rect">
            <a:avLst/>
          </a:prstGeom>
        </p:spPr>
      </p:pic>
      <p:pic>
        <p:nvPicPr>
          <p:cNvPr id="19" name="Graphic 18" descr="Robot outline">
            <a:extLst>
              <a:ext uri="{FF2B5EF4-FFF2-40B4-BE49-F238E27FC236}">
                <a16:creationId xmlns:a16="http://schemas.microsoft.com/office/drawing/2014/main" id="{CE578533-D620-C14E-9791-726BF09948B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50750" y="3200667"/>
            <a:ext cx="533561" cy="533561"/>
          </a:xfrm>
          <a:prstGeom prst="rect">
            <a:avLst/>
          </a:prstGeom>
        </p:spPr>
      </p:pic>
      <p:pic>
        <p:nvPicPr>
          <p:cNvPr id="20" name="Graphic 19" descr="Confused person outline">
            <a:extLst>
              <a:ext uri="{FF2B5EF4-FFF2-40B4-BE49-F238E27FC236}">
                <a16:creationId xmlns:a16="http://schemas.microsoft.com/office/drawing/2014/main" id="{6480B0FF-DD0C-9247-B457-2B4C0308A7B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57366" y="4805363"/>
            <a:ext cx="914400" cy="914400"/>
          </a:xfrm>
          <a:prstGeom prst="rect">
            <a:avLst/>
          </a:prstGeom>
        </p:spPr>
      </p:pic>
      <p:pic>
        <p:nvPicPr>
          <p:cNvPr id="21" name="Graphic 20" descr="Robot outline">
            <a:extLst>
              <a:ext uri="{FF2B5EF4-FFF2-40B4-BE49-F238E27FC236}">
                <a16:creationId xmlns:a16="http://schemas.microsoft.com/office/drawing/2014/main" id="{9F1587B2-D18B-3B49-B02F-424E8AAA993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23805" y="4932310"/>
            <a:ext cx="787453" cy="787453"/>
          </a:xfrm>
          <a:prstGeom prst="rect">
            <a:avLst/>
          </a:prstGeom>
        </p:spPr>
      </p:pic>
    </p:spTree>
    <p:extLst>
      <p:ext uri="{BB962C8B-B14F-4D97-AF65-F5344CB8AC3E}">
        <p14:creationId xmlns:p14="http://schemas.microsoft.com/office/powerpoint/2010/main" val="2216026083"/>
      </p:ext>
    </p:extLst>
  </p:cSld>
  <p:clrMapOvr>
    <a:masterClrMapping/>
  </p:clrMapOvr>
</p:sld>
</file>

<file path=ppt/theme/theme1.xml><?xml version="1.0" encoding="utf-8"?>
<a:theme xmlns:a="http://schemas.openxmlformats.org/drawingml/2006/main" name="1_Office Theme">
  <a:themeElements>
    <a:clrScheme name="PL">
      <a:dk1>
        <a:sysClr val="windowText" lastClr="000000"/>
      </a:dk1>
      <a:lt1>
        <a:sysClr val="window" lastClr="FFFFFF"/>
      </a:lt1>
      <a:dk2>
        <a:srgbClr val="000000"/>
      </a:dk2>
      <a:lt2>
        <a:srgbClr val="FFFFFF"/>
      </a:lt2>
      <a:accent1>
        <a:srgbClr val="26146F"/>
      </a:accent1>
      <a:accent2>
        <a:srgbClr val="270363"/>
      </a:accent2>
      <a:accent3>
        <a:srgbClr val="380FA8"/>
      </a:accent3>
      <a:accent4>
        <a:srgbClr val="6213A5"/>
      </a:accent4>
      <a:accent5>
        <a:srgbClr val="C41698"/>
      </a:accent5>
      <a:accent6>
        <a:srgbClr val="DB3C97"/>
      </a:accent6>
      <a:hlink>
        <a:srgbClr val="000000"/>
      </a:hlink>
      <a:folHlink>
        <a:srgbClr val="000000"/>
      </a:folHlink>
    </a:clrScheme>
    <a:fontScheme name="PL">
      <a:majorFont>
        <a:latin typeface="Kani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2458</TotalTime>
  <Words>9538</Words>
  <Application>Microsoft Macintosh PowerPoint</Application>
  <PresentationFormat>Widescreen</PresentationFormat>
  <Paragraphs>604</Paragraphs>
  <Slides>39</Slides>
  <Notes>39</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39</vt:i4>
      </vt:variant>
    </vt:vector>
  </HeadingPairs>
  <TitlesOfParts>
    <vt:vector size="57" baseType="lpstr">
      <vt:lpstr>Adelle W01 Regular</vt:lpstr>
      <vt:lpstr>Arial</vt:lpstr>
      <vt:lpstr>Arial</vt:lpstr>
      <vt:lpstr>Avenir</vt:lpstr>
      <vt:lpstr>Calibri</vt:lpstr>
      <vt:lpstr>Cambria Math</vt:lpstr>
      <vt:lpstr>charter</vt:lpstr>
      <vt:lpstr>Futura LT W01 Heavy</vt:lpstr>
      <vt:lpstr>Georgia</vt:lpstr>
      <vt:lpstr>Inter</vt:lpstr>
      <vt:lpstr>Kanit</vt:lpstr>
      <vt:lpstr>Merriweather</vt:lpstr>
      <vt:lpstr>Montserrat</vt:lpstr>
      <vt:lpstr>Open Sans</vt:lpstr>
      <vt:lpstr>PwC Helvetica Neue</vt:lpstr>
      <vt:lpstr>Source Serif Pro</vt:lpstr>
      <vt:lpstr>Ubuntu</vt:lpstr>
      <vt:lpstr>1_Office Theme</vt:lpstr>
      <vt:lpstr>AI4Business Capturing value with AI</vt:lpstr>
      <vt:lpstr>Roadmap AI4Business</vt:lpstr>
      <vt:lpstr>Table of contents</vt:lpstr>
      <vt:lpstr>1 Value from AI</vt:lpstr>
      <vt:lpstr>AI value by 2030</vt:lpstr>
      <vt:lpstr>AI value map</vt:lpstr>
      <vt:lpstr>Automation vs Augmentation</vt:lpstr>
      <vt:lpstr>Data and Work complexity</vt:lpstr>
      <vt:lpstr>From AI to business value</vt:lpstr>
      <vt:lpstr>2 Value from Data</vt:lpstr>
      <vt:lpstr>Rise of Big Data</vt:lpstr>
      <vt:lpstr>Value before data</vt:lpstr>
      <vt:lpstr>Path to value</vt:lpstr>
      <vt:lpstr>3 Data &amp; AI</vt:lpstr>
      <vt:lpstr>Synergies between Data and AI</vt:lpstr>
      <vt:lpstr>AI hierarchy of needs </vt:lpstr>
      <vt:lpstr>What is good data?</vt:lpstr>
      <vt:lpstr>Importance of data quality</vt:lpstr>
      <vt:lpstr>Data Governance and AI</vt:lpstr>
      <vt:lpstr>AI and Data Cataloguing</vt:lpstr>
      <vt:lpstr>Trends in Data and AI for 2021</vt:lpstr>
      <vt:lpstr>4 DataOps</vt:lpstr>
      <vt:lpstr>What is DataOps?</vt:lpstr>
      <vt:lpstr>DataOps origins</vt:lpstr>
      <vt:lpstr>DataOps solutions</vt:lpstr>
      <vt:lpstr>Not just DevOps for data</vt:lpstr>
      <vt:lpstr>DataOps users</vt:lpstr>
      <vt:lpstr>The process</vt:lpstr>
      <vt:lpstr>Importance of testing</vt:lpstr>
      <vt:lpstr>Benefits of DataOps</vt:lpstr>
      <vt:lpstr>Challenges of adopting DataOps</vt:lpstr>
      <vt:lpstr>5 Tips &amp; Tricks</vt:lpstr>
      <vt:lpstr>Selecting the right case</vt:lpstr>
      <vt:lpstr>Ideation</vt:lpstr>
      <vt:lpstr>Validation</vt:lpstr>
      <vt:lpstr>Make or Buy?</vt:lpstr>
      <vt:lpstr>Pitfalls to avoid</vt:lpstr>
      <vt:lpstr>How to become an AI company?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AI4Business Generating value from Data</dc:title>
  <dc:creator>Jose Mendoza</dc:creator>
  <cp:lastModifiedBy>Microsoft Office User</cp:lastModifiedBy>
  <cp:revision>35</cp:revision>
  <dcterms:created xsi:type="dcterms:W3CDTF">2021-09-01T14:26:54Z</dcterms:created>
  <dcterms:modified xsi:type="dcterms:W3CDTF">2021-09-03T08:26:50Z</dcterms:modified>
</cp:coreProperties>
</file>